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10"/>
  </p:notesMasterIdLst>
  <p:sldIdLst>
    <p:sldId id="263" r:id="rId8"/>
    <p:sldId id="388" r:id="rId9"/>
    <p:sldId id="389" r:id="rId11"/>
    <p:sldId id="284" r:id="rId12"/>
    <p:sldId id="265" r:id="rId13"/>
    <p:sldId id="266" r:id="rId14"/>
    <p:sldId id="267" r:id="rId15"/>
    <p:sldId id="268" r:id="rId16"/>
    <p:sldId id="464" r:id="rId17"/>
    <p:sldId id="465" r:id="rId18"/>
    <p:sldId id="466" r:id="rId19"/>
    <p:sldId id="269" r:id="rId20"/>
    <p:sldId id="270" r:id="rId21"/>
    <p:sldId id="272" r:id="rId22"/>
    <p:sldId id="274" r:id="rId23"/>
    <p:sldId id="278" r:id="rId24"/>
    <p:sldId id="275" r:id="rId25"/>
    <p:sldId id="292" r:id="rId26"/>
    <p:sldId id="276" r:id="rId27"/>
    <p:sldId id="291" r:id="rId28"/>
    <p:sldId id="277" r:id="rId29"/>
    <p:sldId id="286" r:id="rId30"/>
    <p:sldId id="285" r:id="rId31"/>
    <p:sldId id="279" r:id="rId32"/>
    <p:sldId id="280" r:id="rId33"/>
    <p:sldId id="288" r:id="rId34"/>
    <p:sldId id="257" r:id="rId35"/>
    <p:sldId id="312" r:id="rId36"/>
    <p:sldId id="259" r:id="rId37"/>
    <p:sldId id="310" r:id="rId38"/>
    <p:sldId id="261" r:id="rId39"/>
    <p:sldId id="311" r:id="rId40"/>
    <p:sldId id="309" r:id="rId41"/>
    <p:sldId id="290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30" r:id="rId55"/>
    <p:sldId id="331" r:id="rId56"/>
    <p:sldId id="332" r:id="rId57"/>
    <p:sldId id="333" r:id="rId58"/>
    <p:sldId id="334" r:id="rId59"/>
    <p:sldId id="336" r:id="rId60"/>
    <p:sldId id="337" r:id="rId61"/>
    <p:sldId id="338" r:id="rId62"/>
    <p:sldId id="339" r:id="rId63"/>
    <p:sldId id="340" r:id="rId64"/>
    <p:sldId id="342" r:id="rId65"/>
    <p:sldId id="343" r:id="rId66"/>
    <p:sldId id="344" r:id="rId67"/>
    <p:sldId id="345" r:id="rId68"/>
    <p:sldId id="346" r:id="rId69"/>
    <p:sldId id="369" r:id="rId70"/>
    <p:sldId id="370" r:id="rId71"/>
    <p:sldId id="371" r:id="rId72"/>
    <p:sldId id="347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61" r:id="rId82"/>
    <p:sldId id="362" r:id="rId83"/>
    <p:sldId id="364" r:id="rId84"/>
    <p:sldId id="363" r:id="rId85"/>
    <p:sldId id="358" r:id="rId86"/>
    <p:sldId id="359" r:id="rId87"/>
    <p:sldId id="360" r:id="rId88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99"/>
    <a:srgbClr val="0000CC"/>
    <a:srgbClr val="800000"/>
    <a:srgbClr val="663300"/>
    <a:srgbClr val="990000"/>
    <a:srgbClr val="CCFF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1560" y="78"/>
      </p:cViewPr>
      <p:guideLst>
        <p:guide orient="horz" pos="2160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2.xml"/><Relationship Id="rId89" Type="http://schemas.openxmlformats.org/officeDocument/2006/relationships/presProps" Target="presProps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80" Type="http://schemas.openxmlformats.org/officeDocument/2006/relationships/slide" Target="slides/slide72.xml"/><Relationship Id="rId8" Type="http://schemas.openxmlformats.org/officeDocument/2006/relationships/slide" Target="slides/slide1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4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408E4EF-F81D-4C17-AE3D-F4422478EFCF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xfrm>
            <a:off x="911225" y="4340225"/>
            <a:ext cx="5029200" cy="4114800"/>
          </a:xfrm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/>
        </p:nvSpPr>
        <p:spPr>
          <a:xfrm>
            <a:off x="3883025" y="8683625"/>
            <a:ext cx="2974975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ea typeface="黑体" panose="02010609060101010101" pitchFamily="49" charset="-122"/>
              </a:rPr>
            </a:fld>
            <a:endParaRPr lang="zh-CN" altLang="en-US" dirty="0"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15362" name="文本占位符 2"/>
          <p:cNvSpPr/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17410" name="文本占位符 2"/>
          <p:cNvSpPr/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19458" name="文本占位符 2"/>
          <p:cNvSpPr/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4213"/>
            <a:ext cx="4573588" cy="3429000"/>
          </a:xfrm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xfrm>
            <a:off x="912813" y="4341813"/>
            <a:ext cx="5029200" cy="4114800"/>
          </a:xfrm>
        </p:spPr>
        <p:txBody>
          <a:bodyPr wrap="square" lIns="91440" tIns="45720" rIns="91440" bIns="45720" anchor="t"/>
          <a:p>
            <a:pPr lvl="0">
              <a:spcAft>
                <a:spcPts val="600"/>
              </a:spcAft>
            </a:pPr>
            <a:r>
              <a:rPr lang="zh-CN" altLang="en-US" dirty="0">
                <a:solidFill>
                  <a:srgbClr val="000099"/>
                </a:solidFill>
                <a:latin typeface="宋体" panose="02010600030101010101" pitchFamily="2" charset="-122"/>
              </a:rPr>
              <a:t>地壳中，有三种成因的岩石：岩浆岩、沉积岩和变质岩</a:t>
            </a:r>
            <a:endParaRPr lang="en-US" altLang="zh-CN" dirty="0">
              <a:solidFill>
                <a:srgbClr val="000099"/>
              </a:solidFill>
              <a:latin typeface="宋体" panose="02010600030101010101" pitchFamily="2" charset="-122"/>
            </a:endParaRPr>
          </a:p>
        </p:txBody>
      </p:sp>
      <p:sp>
        <p:nvSpPr>
          <p:cNvPr id="34820" name="灯片编号占位符 3"/>
          <p:cNvSpPr txBox="1">
            <a:spLocks noGrp="1"/>
          </p:cNvSpPr>
          <p:nvPr/>
        </p:nvSpPr>
        <p:spPr>
          <a:xfrm>
            <a:off x="3883025" y="8685213"/>
            <a:ext cx="2974975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B40B4F-9BC9-45C9-8603-89CA7C2B78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F512640-9EE6-47E7-A226-F824990A61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3075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463634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463634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>
                <a:solidFill>
                  <a:srgbClr val="463634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4A7F7-3D9F-4861-B8F1-482199F383E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46363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0FC42B-16E9-4FEE-8142-AA09D067274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5F80CC-C273-454A-98F0-9CD8F83B3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6D62A3-577F-4029-A35F-587ABECA41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0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78.jpeg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8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7.jpeg"/><Relationship Id="rId1" Type="http://schemas.openxmlformats.org/officeDocument/2006/relationships/image" Target="../media/image8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8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93.jpeg"/><Relationship Id="rId1" Type="http://schemas.openxmlformats.org/officeDocument/2006/relationships/image" Target="../media/image9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03.jpeg"/><Relationship Id="rId1" Type="http://schemas.openxmlformats.org/officeDocument/2006/relationships/image" Target="../media/image102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0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06.jpeg"/><Relationship Id="rId1" Type="http://schemas.openxmlformats.org/officeDocument/2006/relationships/image" Target="../media/image105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07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image" Target="../media/image115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image" Target="../media/image118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21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125.jpeg"/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image" Target="../media/image122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2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2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29.jpeg"/><Relationship Id="rId1" Type="http://schemas.openxmlformats.org/officeDocument/2006/relationships/image" Target="../media/image12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131.jpeg"/><Relationship Id="rId1" Type="http://schemas.openxmlformats.org/officeDocument/2006/relationships/image" Target="../media/image1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3"/>
          <p:cNvSpPr/>
          <p:nvPr/>
        </p:nvSpPr>
        <p:spPr>
          <a:xfrm>
            <a:off x="900113" y="1341438"/>
            <a:ext cx="6118225" cy="4973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二、地球、地壳及造岩矿物</a:t>
            </a:r>
            <a:endParaRPr lang="zh-CN" altLang="en-US" sz="5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5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AutoNum type="arabicPeriod"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固体地球的形状及某些性质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AutoNum type="arabicPeriod"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地球的内部结构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AutoNum type="arabicPeriod"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地球的外圈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AutoNum type="arabicPeriod"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造岩矿物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5" name="Picture 4" descr="ear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276475"/>
            <a:ext cx="2124075" cy="212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4" descr="未标题-1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25" y="4581525"/>
            <a:ext cx="1625600" cy="2019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2525" y="1704975"/>
            <a:ext cx="5432425" cy="361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Picture 2" descr="https://timgsa.baidu.com/timg?image&amp;quality=80&amp;size=b9999_10000&amp;sec=1487741617617&amp;di=f7f6df1e12e3faf38b550c1ae62f4d9d&amp;imgtype=0&amp;src=http%3A%2F%2Fimg.taopic.com%2Fuploads%2Fallimg%2F140321%2F240418-14032109362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712913"/>
            <a:ext cx="3619500" cy="36210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1365250" y="2819400"/>
            <a:ext cx="80963" cy="265113"/>
            <a:chOff x="2149" y="6813"/>
            <a:chExt cx="128" cy="418"/>
          </a:xfrm>
        </p:grpSpPr>
        <p:sp>
          <p:nvSpPr>
            <p:cNvPr id="7" name="流程图: 联系 6"/>
            <p:cNvSpPr/>
            <p:nvPr/>
          </p:nvSpPr>
          <p:spPr>
            <a:xfrm>
              <a:off x="2149" y="6813"/>
              <a:ext cx="120" cy="120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流程图: 联系 7"/>
            <p:cNvSpPr/>
            <p:nvPr/>
          </p:nvSpPr>
          <p:spPr>
            <a:xfrm>
              <a:off x="2157" y="7111"/>
              <a:ext cx="120" cy="120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16390" name="文本框 11"/>
          <p:cNvSpPr txBox="1"/>
          <p:nvPr/>
        </p:nvSpPr>
        <p:spPr>
          <a:xfrm>
            <a:off x="565150" y="995363"/>
            <a:ext cx="5057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埃拉托色尼测量地球示意图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Text Box 2"/>
          <p:cNvSpPr txBox="1"/>
          <p:nvPr/>
        </p:nvSpPr>
        <p:spPr>
          <a:xfrm>
            <a:off x="684530" y="3235325"/>
            <a:ext cx="8020685" cy="8362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spcBef>
                <a:spcPts val="50"/>
              </a:spcBef>
              <a:spcAft>
                <a:spcPts val="1200"/>
              </a:spcAft>
              <a:buSzPct val="65000"/>
            </a:pPr>
            <a:r>
              <a:rPr lang="zh-CN" altLang="en-US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后来，埃拉托色尼修正为 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→ 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40074 km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（误差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0.17%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）。</a:t>
            </a:r>
            <a:endParaRPr lang="zh-CN" altLang="en-US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algn="just">
              <a:spcBef>
                <a:spcPts val="50"/>
              </a:spcBef>
              <a:spcAft>
                <a:spcPts val="900"/>
              </a:spcAft>
              <a:buSzPct val="65000"/>
              <a:buFont typeface="Wingdings" panose="05000000000000000000" charset="0"/>
            </a:pPr>
            <a:r>
              <a:rPr lang="zh-CN" altLang="en-US" sz="1400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资料来自 </a:t>
            </a:r>
            <a:r>
              <a:rPr lang="en-US" altLang="zh-CN" sz="1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http://en.wikipedia.org/</a:t>
            </a:r>
            <a:endParaRPr lang="zh-CN" altLang="en-US" sz="1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8434" name="文本框 1"/>
          <p:cNvSpPr txBox="1"/>
          <p:nvPr/>
        </p:nvSpPr>
        <p:spPr>
          <a:xfrm>
            <a:off x="682625" y="4497388"/>
            <a:ext cx="66960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两个问题：</a:t>
            </a:r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测量的同时性，他怎么做到的？</a:t>
            </a:r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怎么知道亚历山大和赛伊尼在同一子午线上？</a:t>
            </a:r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682625" y="1212850"/>
          <a:ext cx="7850188" cy="115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245"/>
                <a:gridCol w="1578610"/>
                <a:gridCol w="1929130"/>
                <a:gridCol w="1845310"/>
                <a:gridCol w="916940"/>
              </a:tblGrid>
              <a:tr h="393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stadia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采用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1 stadia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的长度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计算的两地距离</a:t>
                      </a:r>
                      <a:endParaRPr lang="zh-CN" altLang="en-US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计算的地球周长</a:t>
                      </a:r>
                      <a:endParaRPr lang="zh-CN" altLang="en-US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误差</a:t>
                      </a:r>
                      <a:endParaRPr lang="zh-CN" altLang="en-US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Olympic stade 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176.4 m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882 km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44,100 km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10 %</a:t>
                      </a:r>
                      <a:endParaRPr lang="en-US" altLang="zh-CN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Italian stade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184.8 m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924 km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46,100 km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15 %</a:t>
                      </a:r>
                      <a:endParaRPr lang="en-US" altLang="zh-CN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61" name="文本框 9"/>
          <p:cNvSpPr txBox="1"/>
          <p:nvPr/>
        </p:nvSpPr>
        <p:spPr>
          <a:xfrm>
            <a:off x="684213" y="2441575"/>
            <a:ext cx="25892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地球经线周长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40,004 km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8462" name="文本框 10"/>
          <p:cNvSpPr txBox="1"/>
          <p:nvPr/>
        </p:nvSpPr>
        <p:spPr>
          <a:xfrm>
            <a:off x="684213" y="814388"/>
            <a:ext cx="38274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采用不同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stadia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长度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的计算结果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466725" y="476250"/>
            <a:ext cx="7921625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地球的平均密度为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5.5g/cm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（从天体运行规律推算出）。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地球每年绕太阳公转一周，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29.8 km/sec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每天自转一周，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465 m/sec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（赤道线速度）。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411" name="Picture 5" descr="http://www.anglonautes.com/voc_space/voc_space_sun_1/voc_space_sun_1_graph_solar_system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205038"/>
            <a:ext cx="6884988" cy="4392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ext Box 2"/>
          <p:cNvSpPr txBox="1"/>
          <p:nvPr/>
        </p:nvSpPr>
        <p:spPr>
          <a:xfrm>
            <a:off x="468313" y="620713"/>
            <a:ext cx="7632700" cy="3200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一些推测：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地球的平均密度为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5.5g/cm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，而地壳岩石的密度为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2.65g/cm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左右，那么地球内部一定存在高密度物质；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地球的球形形状，说明它可能经历过熔融或软化阶段（小行星、星际碎块都是形状不规则的）；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旋转椭球形是自传的结果，说明地球具有一点塑性；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 Box 2"/>
          <p:cNvSpPr txBox="1"/>
          <p:nvPr/>
        </p:nvSpPr>
        <p:spPr>
          <a:xfrm>
            <a:off x="395288" y="533400"/>
            <a:ext cx="7777162" cy="1743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．地球的内部结构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地下和地内物质和结构，挖掘和钻探直接了解。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最深矿洞约4km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深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，最深钻探（科学目的）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深，不足地球半径的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1/500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95288" y="2924175"/>
            <a:ext cx="8305800" cy="3495675"/>
            <a:chOff x="0" y="0"/>
            <a:chExt cx="8306337" cy="3495104"/>
          </a:xfrm>
        </p:grpSpPr>
        <p:sp>
          <p:nvSpPr>
            <p:cNvPr id="19460" name="Text Box 4"/>
            <p:cNvSpPr txBox="1"/>
            <p:nvPr/>
          </p:nvSpPr>
          <p:spPr>
            <a:xfrm>
              <a:off x="0" y="0"/>
              <a:ext cx="4896543" cy="30469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地球深部结构和成分的了解，依据地震波：地震波在地球内部不同的密度和物质状态中传播时，表现出不同的性状。</a:t>
              </a:r>
              <a:endPara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这是目前了解地球内部结构的唯一方法。类似医学上的</a:t>
              </a:r>
              <a:r>
                <a:rPr lang="en-US" altLang="zh-CN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</a:t>
              </a: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超或</a:t>
              </a:r>
              <a:r>
                <a:rPr lang="en-US" altLang="zh-CN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CT</a:t>
              </a: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之类。</a:t>
              </a:r>
              <a:endPara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地内成分：有一定根据的猜测。 </a:t>
              </a:r>
              <a:endPara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9461" name="Picture 5" descr="Earth, Venus, and Mars-Structure of Earth’s interior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68552" y="72008"/>
              <a:ext cx="3337785" cy="342309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Text Box 2"/>
          <p:cNvSpPr txBox="1"/>
          <p:nvPr/>
        </p:nvSpPr>
        <p:spPr>
          <a:xfrm>
            <a:off x="533400" y="571500"/>
            <a:ext cx="7610475" cy="2468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地震波研究表明，地球内部是呈同心层状构造，如鸡蛋，三层：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地核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地幔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83" name="Picture 3" descr="地球及内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688" y="1500188"/>
            <a:ext cx="4608512" cy="4602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Picture 2" descr="地球及内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9525"/>
            <a:ext cx="6858000" cy="6848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Text Box 3"/>
          <p:cNvSpPr txBox="1"/>
          <p:nvPr/>
        </p:nvSpPr>
        <p:spPr>
          <a:xfrm>
            <a:off x="900113" y="1628775"/>
            <a:ext cx="609600" cy="265112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ea typeface="黑体" panose="02010609060101010101" pitchFamily="49" charset="-122"/>
              </a:rPr>
              <a:t>地球的内部结构</a:t>
            </a:r>
            <a:endParaRPr lang="zh-CN" altLang="en-US" sz="28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ext Box 2"/>
          <p:cNvSpPr txBox="1"/>
          <p:nvPr/>
        </p:nvSpPr>
        <p:spPr>
          <a:xfrm>
            <a:off x="611188" y="692150"/>
            <a:ext cx="7493000" cy="2835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）地核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2900km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6371km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之最内核心。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13g/cm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11g/cm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，认为相当于铁陨石的成分，主要是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及少量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Ni(5-20%)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地震波传播性状显示，外核是液态的（不传播横波），内核是固态的。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6" descr="CD68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913" y="3179763"/>
            <a:ext cx="3975100" cy="367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Picture 5" descr="GN224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38" y="3184525"/>
            <a:ext cx="4897437" cy="367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6" name="Text Box 7"/>
          <p:cNvSpPr txBox="1"/>
          <p:nvPr/>
        </p:nvSpPr>
        <p:spPr>
          <a:xfrm>
            <a:off x="6700838" y="3362325"/>
            <a:ext cx="2447925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CCFFFF"/>
                </a:solidFill>
                <a:ea typeface="楷体_GB2312" pitchFamily="1" charset="-122"/>
              </a:rPr>
              <a:t>铁陨石切片（纳米比亚）</a:t>
            </a:r>
            <a:endParaRPr lang="zh-CN" altLang="en-US" sz="1600" dirty="0">
              <a:solidFill>
                <a:srgbClr val="CCFFFF"/>
              </a:solidFill>
              <a:ea typeface="楷体_GB2312" pitchFamily="1" charset="-122"/>
            </a:endParaRPr>
          </a:p>
        </p:txBody>
      </p:sp>
      <p:sp>
        <p:nvSpPr>
          <p:cNvPr id="23557" name="Text Box 8"/>
          <p:cNvSpPr txBox="1"/>
          <p:nvPr/>
        </p:nvSpPr>
        <p:spPr>
          <a:xfrm>
            <a:off x="2505075" y="3362325"/>
            <a:ext cx="1655763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CCFFFF"/>
                </a:solidFill>
                <a:ea typeface="楷体_GB2312" pitchFamily="1" charset="-122"/>
              </a:rPr>
              <a:t>铁陨石（美国）</a:t>
            </a:r>
            <a:endParaRPr lang="zh-CN" altLang="en-US" sz="1600" dirty="0">
              <a:solidFill>
                <a:srgbClr val="CCFFFF"/>
              </a:solidFill>
              <a:ea typeface="楷体_GB2312" pitchFamily="1" charset="-122"/>
            </a:endParaRPr>
          </a:p>
        </p:txBody>
      </p:sp>
      <p:sp>
        <p:nvSpPr>
          <p:cNvPr id="23558" name="Text Box 3"/>
          <p:cNvSpPr txBox="1"/>
          <p:nvPr/>
        </p:nvSpPr>
        <p:spPr>
          <a:xfrm>
            <a:off x="677863" y="1035050"/>
            <a:ext cx="7273925" cy="155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铁陨石成分：</a:t>
            </a:r>
            <a:endParaRPr lang="zh-CN" altLang="en-US" sz="2400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大约由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80%-95%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5%-20%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组成（有时含硫化铁矿物）。</a:t>
            </a:r>
            <a:endParaRPr lang="zh-CN" altLang="en-US" sz="2400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密度一般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8.0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g/cm</a:t>
            </a:r>
            <a:r>
              <a:rPr lang="en-US" altLang="zh-CN" sz="2400" baseline="300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。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400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Text Box 2"/>
          <p:cNvSpPr txBox="1"/>
          <p:nvPr/>
        </p:nvSpPr>
        <p:spPr>
          <a:xfrm>
            <a:off x="449263" y="485775"/>
            <a:ext cx="7939087" cy="3908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地幔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深度平均在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2900km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5.5g/cm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99"/>
                </a:solidFill>
              </a:rPr>
              <a:t>成分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相当于石陨石和石铁陨石，主要由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的硅酸盐组成，也有认为下地幔有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石铁陨石：由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Fe-Ni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30%-60%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）和铁镁硅酸盐矿物（橄榄石、辉石等）组成，密度约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5.5-6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g/cm</a:t>
            </a:r>
            <a:r>
              <a:rPr lang="en-US" altLang="zh-CN" sz="2400" baseline="30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石陨石：主要由铁和镁的硅酸盐矿物（橄榄石、辉石、少量斜长石）组成，含有少量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金属的硫化物，密度约为 </a:t>
            </a:r>
            <a:r>
              <a:rPr lang="en-US" altLang="zh-CN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3-3.5</a:t>
            </a:r>
            <a:r>
              <a:rPr lang="en-US" altLang="zh-CN" sz="24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g/cm</a:t>
            </a:r>
            <a:r>
              <a:rPr lang="en-US" altLang="zh-CN" sz="2400" baseline="30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79" name="Text Box 4"/>
          <p:cNvSpPr txBox="1"/>
          <p:nvPr/>
        </p:nvSpPr>
        <p:spPr>
          <a:xfrm>
            <a:off x="685800" y="3505200"/>
            <a:ext cx="464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/>
          </a:p>
        </p:txBody>
      </p:sp>
      <p:sp>
        <p:nvSpPr>
          <p:cNvPr id="25604" name="Text Box 6"/>
          <p:cNvSpPr txBox="1"/>
          <p:nvPr/>
        </p:nvSpPr>
        <p:spPr>
          <a:xfrm>
            <a:off x="468313" y="4902200"/>
            <a:ext cx="784860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地幔和地核的分界面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古登堡不连续面，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1914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年由美国人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B.Gutneberg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首先确定出来的。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http://scienceblogs.com/startswithabang/upload/2011/05/the_fate_of_the_universe/perseus_cfht_big.jpe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8262"/>
            <a:ext cx="9144000" cy="683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Box 3"/>
          <p:cNvSpPr txBox="1"/>
          <p:nvPr/>
        </p:nvSpPr>
        <p:spPr>
          <a:xfrm>
            <a:off x="3852863" y="190500"/>
            <a:ext cx="51133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137</a:t>
            </a:r>
            <a:r>
              <a:rPr lang="zh-CN" altLang="en-US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亿年前 </a:t>
            </a:r>
            <a:r>
              <a:rPr lang="en-US" altLang="zh-CN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大爆炸、宇宙之初</a:t>
            </a:r>
            <a:endParaRPr lang="zh-CN" altLang="en-US" sz="2400" dirty="0">
              <a:solidFill>
                <a:srgbClr val="FF99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66亿年前 - 太阳系发生一次大爆炸</a:t>
            </a:r>
            <a:endParaRPr lang="en-US" altLang="zh-CN" sz="2400" dirty="0">
              <a:solidFill>
                <a:srgbClr val="FF99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46</a:t>
            </a:r>
            <a:r>
              <a:rPr lang="zh-CN" altLang="en-US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亿年前 </a:t>
            </a:r>
            <a:r>
              <a:rPr lang="en-US" altLang="zh-CN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  </a:t>
            </a:r>
            <a:r>
              <a:rPr lang="zh-CN" altLang="en-US" sz="2400" dirty="0">
                <a:solidFill>
                  <a:srgbClr val="FF99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太阳系及地球形成</a:t>
            </a:r>
            <a:endParaRPr lang="zh-CN" altLang="en-US" sz="2400" dirty="0">
              <a:solidFill>
                <a:srgbClr val="FF99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220" name="Picture 5" descr="http://www.anglonautes.com/voc_space/voc_space_sun_1/voc_space_sun_1_graph_solar_syste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495425"/>
            <a:ext cx="8237538" cy="5256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4" descr="F:\Teaching\3 universe and earth\earth(nasa)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76388"/>
            <a:ext cx="5094288" cy="509428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4" descr="C112-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6963" y="3644900"/>
            <a:ext cx="5329237" cy="283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5" descr="IC7-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950" y="3651250"/>
            <a:ext cx="3457575" cy="281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6" descr="MA34-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1188" y="404813"/>
            <a:ext cx="3455987" cy="261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7" descr="MA9-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11638" y="404813"/>
            <a:ext cx="4043362" cy="259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Text Box 8"/>
          <p:cNvSpPr txBox="1"/>
          <p:nvPr/>
        </p:nvSpPr>
        <p:spPr>
          <a:xfrm>
            <a:off x="1547813" y="2997200"/>
            <a:ext cx="6408737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3399"/>
                </a:solidFill>
                <a:latin typeface="楷体_GB2312" pitchFamily="1" charset="-122"/>
                <a:ea typeface="楷体_GB2312" pitchFamily="1" charset="-122"/>
              </a:rPr>
              <a:t>石陨石</a:t>
            </a:r>
            <a:r>
              <a:rPr lang="zh-CN" altLang="en-US" sz="1400" dirty="0">
                <a:solidFill>
                  <a:srgbClr val="003399"/>
                </a:solidFill>
                <a:latin typeface="楷体_GB2312" pitchFamily="1" charset="-122"/>
                <a:ea typeface="楷体_GB2312" pitchFamily="1" charset="-122"/>
              </a:rPr>
              <a:t>（澳大利亚）</a:t>
            </a:r>
            <a:r>
              <a:rPr lang="zh-CN" altLang="en-US" sz="1600" dirty="0">
                <a:solidFill>
                  <a:srgbClr val="003399"/>
                </a:solidFill>
                <a:latin typeface="楷体_GB2312" pitchFamily="1" charset="-122"/>
                <a:ea typeface="楷体_GB2312" pitchFamily="1" charset="-122"/>
              </a:rPr>
              <a:t>                    石陨石切片（澳大利亚）</a:t>
            </a:r>
            <a:endParaRPr lang="zh-CN" altLang="en-US" sz="1600" dirty="0">
              <a:solidFill>
                <a:srgbClr val="003399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5607" name="Text Box 9"/>
          <p:cNvSpPr txBox="1"/>
          <p:nvPr/>
        </p:nvSpPr>
        <p:spPr>
          <a:xfrm>
            <a:off x="1116013" y="6521450"/>
            <a:ext cx="67691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3399"/>
                </a:solidFill>
                <a:latin typeface="楷体_GB2312" pitchFamily="1" charset="-122"/>
                <a:ea typeface="楷体_GB2312" pitchFamily="1" charset="-122"/>
              </a:rPr>
              <a:t>石铁陨石（智利）                           石铁陨石切片</a:t>
            </a:r>
            <a:r>
              <a:rPr lang="zh-CN" altLang="en-US" sz="1600" dirty="0">
                <a:solidFill>
                  <a:srgbClr val="003399"/>
                </a:solidFill>
              </a:rPr>
              <a:t>（智利）</a:t>
            </a:r>
            <a:r>
              <a:rPr lang="zh-CN" altLang="en-US" sz="1600" dirty="0"/>
              <a:t> 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ext Box 3"/>
          <p:cNvSpPr txBox="1"/>
          <p:nvPr/>
        </p:nvSpPr>
        <p:spPr>
          <a:xfrm>
            <a:off x="457200" y="762000"/>
            <a:ext cx="7615238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软流圈</a:t>
            </a:r>
            <a:endParaRPr lang="zh-CN" altLang="en-US" sz="2400" b="1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在地幔顶部，距地表约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深度范围内，有一个地震波的减速带。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此减速带普遍分布于全球。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1" name="Text Box 23"/>
          <p:cNvSpPr txBox="1"/>
          <p:nvPr/>
        </p:nvSpPr>
        <p:spPr>
          <a:xfrm>
            <a:off x="539750" y="3213100"/>
            <a:ext cx="7675563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此现象反映这一带岩石处于部分熔融状态。此带又称为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软流圈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ext Box 21"/>
          <p:cNvSpPr txBox="1"/>
          <p:nvPr/>
        </p:nvSpPr>
        <p:spPr>
          <a:xfrm>
            <a:off x="8048625" y="188913"/>
            <a:ext cx="549275" cy="6669087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软流圈之上的地幔顶层加上地壳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合称为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岩石圈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7651" name="Group 3"/>
          <p:cNvGrpSpPr/>
          <p:nvPr/>
        </p:nvGrpSpPr>
        <p:grpSpPr>
          <a:xfrm>
            <a:off x="0" y="0"/>
            <a:ext cx="7696200" cy="6858000"/>
            <a:chOff x="0" y="0"/>
            <a:chExt cx="9900" cy="12792"/>
          </a:xfrm>
        </p:grpSpPr>
        <p:sp>
          <p:nvSpPr>
            <p:cNvPr id="27655" name="Freeform 23"/>
            <p:cNvSpPr/>
            <p:nvPr/>
          </p:nvSpPr>
          <p:spPr>
            <a:xfrm>
              <a:off x="0" y="3600"/>
              <a:ext cx="7920" cy="6384"/>
            </a:xfrm>
            <a:custGeom>
              <a:avLst/>
              <a:gdLst>
                <a:gd name="txL" fmla="*/ 0 w 7920"/>
                <a:gd name="txT" fmla="*/ 0 h 6384"/>
                <a:gd name="txR" fmla="*/ 7920 w 7920"/>
                <a:gd name="txB" fmla="*/ 6384 h 6384"/>
              </a:gdLst>
              <a:ahLst/>
              <a:cxnLst>
                <a:cxn ang="0">
                  <a:pos x="0" y="60"/>
                </a:cxn>
                <a:cxn ang="0">
                  <a:pos x="0" y="6384"/>
                </a:cxn>
                <a:cxn ang="0">
                  <a:pos x="7920" y="6228"/>
                </a:cxn>
                <a:cxn ang="0">
                  <a:pos x="7920" y="0"/>
                </a:cxn>
                <a:cxn ang="0">
                  <a:pos x="0" y="60"/>
                </a:cxn>
              </a:cxnLst>
              <a:rect l="txL" t="txT" r="txR" b="txB"/>
              <a:pathLst>
                <a:path w="7920" h="6384">
                  <a:moveTo>
                    <a:pt x="0" y="60"/>
                  </a:moveTo>
                  <a:lnTo>
                    <a:pt x="0" y="6384"/>
                  </a:lnTo>
                  <a:lnTo>
                    <a:pt x="7920" y="6228"/>
                  </a:lnTo>
                  <a:lnTo>
                    <a:pt x="792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CC6600">
                <a:alpha val="100000"/>
              </a:srgbClr>
            </a:solidFill>
            <a:ln w="9525" cap="flat" cmpd="sng">
              <a:solidFill>
                <a:srgbClr val="9933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6" name="Freeform 24"/>
            <p:cNvSpPr/>
            <p:nvPr/>
          </p:nvSpPr>
          <p:spPr>
            <a:xfrm>
              <a:off x="0" y="9828"/>
              <a:ext cx="7950" cy="2964"/>
            </a:xfrm>
            <a:custGeom>
              <a:avLst/>
              <a:gdLst>
                <a:gd name="txL" fmla="*/ 0 w 7950"/>
                <a:gd name="txT" fmla="*/ 0 h 2964"/>
                <a:gd name="txR" fmla="*/ 7950 w 7950"/>
                <a:gd name="txB" fmla="*/ 2964 h 2964"/>
              </a:gdLst>
              <a:ahLst/>
              <a:cxnLst>
                <a:cxn ang="0">
                  <a:pos x="0" y="148"/>
                </a:cxn>
                <a:cxn ang="0">
                  <a:pos x="0" y="2964"/>
                </a:cxn>
                <a:cxn ang="0">
                  <a:pos x="7950" y="2862"/>
                </a:cxn>
                <a:cxn ang="0">
                  <a:pos x="7920" y="0"/>
                </a:cxn>
                <a:cxn ang="0">
                  <a:pos x="0" y="148"/>
                </a:cxn>
              </a:cxnLst>
              <a:rect l="txL" t="txT" r="txR" b="txB"/>
              <a:pathLst>
                <a:path w="7950" h="2964">
                  <a:moveTo>
                    <a:pt x="0" y="148"/>
                  </a:moveTo>
                  <a:lnTo>
                    <a:pt x="0" y="2964"/>
                  </a:lnTo>
                  <a:lnTo>
                    <a:pt x="7950" y="2862"/>
                  </a:lnTo>
                  <a:lnTo>
                    <a:pt x="7920" y="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996600">
                <a:alpha val="100000"/>
              </a:srgbClr>
            </a:solidFill>
            <a:ln w="9525" cap="flat" cmpd="sng">
              <a:solidFill>
                <a:srgbClr val="9933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7" name="Text Box 25"/>
            <p:cNvSpPr txBox="1"/>
            <p:nvPr/>
          </p:nvSpPr>
          <p:spPr>
            <a:xfrm>
              <a:off x="4411" y="5863"/>
              <a:ext cx="1654" cy="11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C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软流圈</a:t>
              </a:r>
              <a:endParaRPr lang="zh-CN" altLang="en-US" sz="2400" b="1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658" name="Text Box 26"/>
            <p:cNvSpPr txBox="1"/>
            <p:nvPr/>
          </p:nvSpPr>
          <p:spPr>
            <a:xfrm>
              <a:off x="2880" y="10764"/>
              <a:ext cx="2144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rgbClr val="660033"/>
                  </a:solidFill>
                </a:rPr>
                <a:t>地   幔</a:t>
              </a:r>
              <a:endParaRPr lang="zh-CN" altLang="en-US" sz="1600" b="1" dirty="0">
                <a:solidFill>
                  <a:srgbClr val="660033"/>
                </a:solidFill>
              </a:endParaRPr>
            </a:p>
          </p:txBody>
        </p:sp>
        <p:sp>
          <p:nvSpPr>
            <p:cNvPr id="27659" name="Line 27"/>
            <p:cNvSpPr/>
            <p:nvPr/>
          </p:nvSpPr>
          <p:spPr>
            <a:xfrm>
              <a:off x="7920" y="3588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60" name="Line 28"/>
            <p:cNvSpPr/>
            <p:nvPr/>
          </p:nvSpPr>
          <p:spPr>
            <a:xfrm>
              <a:off x="7920" y="9828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61" name="Text Box 29"/>
            <p:cNvSpPr txBox="1"/>
            <p:nvPr/>
          </p:nvSpPr>
          <p:spPr>
            <a:xfrm>
              <a:off x="8280" y="3276"/>
              <a:ext cx="144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1800" b="1" dirty="0">
                  <a:solidFill>
                    <a:schemeClr val="folHlink"/>
                  </a:solidFill>
                </a:rPr>
                <a:t>100</a:t>
              </a:r>
              <a:r>
                <a:rPr lang="zh-CN" altLang="en-US" sz="1800" b="1" dirty="0">
                  <a:solidFill>
                    <a:schemeClr val="folHlink"/>
                  </a:solidFill>
                </a:rPr>
                <a:t> </a:t>
              </a:r>
              <a:r>
                <a:rPr lang="en-US" altLang="zh-CN" sz="1800" b="1" dirty="0">
                  <a:solidFill>
                    <a:schemeClr val="folHlink"/>
                  </a:solidFill>
                </a:rPr>
                <a:t>km</a:t>
              </a:r>
              <a:endParaRPr lang="en-US" altLang="zh-CN" sz="1800" b="1" dirty="0">
                <a:solidFill>
                  <a:schemeClr val="folHlink"/>
                </a:solidFill>
              </a:endParaRPr>
            </a:p>
          </p:txBody>
        </p:sp>
        <p:sp>
          <p:nvSpPr>
            <p:cNvPr id="27662" name="Text Box 30"/>
            <p:cNvSpPr txBox="1"/>
            <p:nvPr/>
          </p:nvSpPr>
          <p:spPr>
            <a:xfrm>
              <a:off x="8280" y="9516"/>
              <a:ext cx="16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1800" b="1" dirty="0">
                  <a:solidFill>
                    <a:schemeClr val="folHlink"/>
                  </a:solidFill>
                </a:rPr>
                <a:t>200</a:t>
              </a:r>
              <a:r>
                <a:rPr lang="zh-CN" altLang="en-US" sz="1800" b="1" dirty="0">
                  <a:solidFill>
                    <a:schemeClr val="folHlink"/>
                  </a:solidFill>
                </a:rPr>
                <a:t> </a:t>
              </a:r>
              <a:r>
                <a:rPr lang="en-US" altLang="zh-CN" sz="1800" b="1" dirty="0">
                  <a:solidFill>
                    <a:schemeClr val="folHlink"/>
                  </a:solidFill>
                </a:rPr>
                <a:t>km</a:t>
              </a:r>
              <a:endParaRPr lang="en-US" altLang="zh-CN" sz="1800" b="1" dirty="0">
                <a:solidFill>
                  <a:schemeClr val="folHlink"/>
                </a:solidFill>
              </a:endParaRPr>
            </a:p>
          </p:txBody>
        </p:sp>
        <p:sp>
          <p:nvSpPr>
            <p:cNvPr id="27663" name="Text Box 31"/>
            <p:cNvSpPr txBox="1"/>
            <p:nvPr/>
          </p:nvSpPr>
          <p:spPr>
            <a:xfrm>
              <a:off x="8725" y="1370"/>
              <a:ext cx="556" cy="182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660033"/>
                  </a:solidFill>
                </a:rPr>
                <a:t>岩 石 圈</a:t>
              </a:r>
              <a:endParaRPr lang="zh-CN" altLang="en-US" sz="1800" b="1" dirty="0">
                <a:solidFill>
                  <a:srgbClr val="660033"/>
                </a:solidFill>
              </a:endParaRPr>
            </a:p>
          </p:txBody>
        </p:sp>
        <p:sp>
          <p:nvSpPr>
            <p:cNvPr id="27664" name="Text Box 32"/>
            <p:cNvSpPr txBox="1"/>
            <p:nvPr/>
          </p:nvSpPr>
          <p:spPr>
            <a:xfrm>
              <a:off x="2389" y="6129"/>
              <a:ext cx="1214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rgbClr val="660033"/>
                  </a:solidFill>
                </a:rPr>
                <a:t>地   幔</a:t>
              </a:r>
              <a:endParaRPr lang="zh-CN" altLang="en-US" sz="1600" b="1" dirty="0">
                <a:solidFill>
                  <a:srgbClr val="660033"/>
                </a:solidFill>
              </a:endParaRPr>
            </a:p>
          </p:txBody>
        </p:sp>
        <p:grpSp>
          <p:nvGrpSpPr>
            <p:cNvPr id="27665" name="Group 14"/>
            <p:cNvGrpSpPr/>
            <p:nvPr/>
          </p:nvGrpSpPr>
          <p:grpSpPr>
            <a:xfrm>
              <a:off x="0" y="0"/>
              <a:ext cx="7981" cy="3711"/>
              <a:chOff x="0" y="0"/>
              <a:chExt cx="7981" cy="3711"/>
            </a:xfrm>
          </p:grpSpPr>
          <p:sp>
            <p:nvSpPr>
              <p:cNvPr id="27666" name="Freeform 34"/>
              <p:cNvSpPr/>
              <p:nvPr/>
            </p:nvSpPr>
            <p:spPr>
              <a:xfrm>
                <a:off x="0" y="0"/>
                <a:ext cx="7981" cy="1872"/>
              </a:xfrm>
              <a:custGeom>
                <a:avLst/>
                <a:gdLst>
                  <a:gd name="txL" fmla="*/ 0 w 7981"/>
                  <a:gd name="txT" fmla="*/ 0 h 1872"/>
                  <a:gd name="txR" fmla="*/ 7981 w 7981"/>
                  <a:gd name="txB" fmla="*/ 1872 h 1872"/>
                </a:gdLst>
                <a:ahLst/>
                <a:cxnLst>
                  <a:cxn ang="0">
                    <a:pos x="136" y="351"/>
                  </a:cxn>
                  <a:cxn ang="0">
                    <a:pos x="301" y="291"/>
                  </a:cxn>
                  <a:cxn ang="0">
                    <a:pos x="543" y="156"/>
                  </a:cxn>
                  <a:cxn ang="0">
                    <a:pos x="905" y="0"/>
                  </a:cxn>
                  <a:cxn ang="0">
                    <a:pos x="1086" y="0"/>
                  </a:cxn>
                  <a:cxn ang="0">
                    <a:pos x="1381" y="381"/>
                  </a:cxn>
                  <a:cxn ang="0">
                    <a:pos x="1810" y="468"/>
                  </a:cxn>
                  <a:cxn ang="0">
                    <a:pos x="2446" y="771"/>
                  </a:cxn>
                  <a:cxn ang="0">
                    <a:pos x="3016" y="930"/>
                  </a:cxn>
                  <a:cxn ang="0">
                    <a:pos x="3601" y="990"/>
                  </a:cxn>
                  <a:cxn ang="0">
                    <a:pos x="3796" y="1110"/>
                  </a:cxn>
                  <a:cxn ang="0">
                    <a:pos x="4096" y="1275"/>
                  </a:cxn>
                  <a:cxn ang="0">
                    <a:pos x="4741" y="1470"/>
                  </a:cxn>
                  <a:cxn ang="0">
                    <a:pos x="5551" y="1560"/>
                  </a:cxn>
                  <a:cxn ang="0">
                    <a:pos x="6346" y="1560"/>
                  </a:cxn>
                  <a:cxn ang="0">
                    <a:pos x="7981" y="1575"/>
                  </a:cxn>
                  <a:cxn ang="0">
                    <a:pos x="7964" y="1560"/>
                  </a:cxn>
                  <a:cxn ang="0">
                    <a:pos x="7240" y="1560"/>
                  </a:cxn>
                  <a:cxn ang="0">
                    <a:pos x="6697" y="1560"/>
                  </a:cxn>
                  <a:cxn ang="0">
                    <a:pos x="5792" y="1560"/>
                  </a:cxn>
                  <a:cxn ang="0">
                    <a:pos x="5249" y="1560"/>
                  </a:cxn>
                  <a:cxn ang="0">
                    <a:pos x="5068" y="1560"/>
                  </a:cxn>
                  <a:cxn ang="0">
                    <a:pos x="4525" y="1560"/>
                  </a:cxn>
                  <a:cxn ang="0">
                    <a:pos x="3801" y="1560"/>
                  </a:cxn>
                  <a:cxn ang="0">
                    <a:pos x="3258" y="1716"/>
                  </a:cxn>
                  <a:cxn ang="0">
                    <a:pos x="2715" y="1716"/>
                  </a:cxn>
                  <a:cxn ang="0">
                    <a:pos x="1810" y="1716"/>
                  </a:cxn>
                  <a:cxn ang="0">
                    <a:pos x="1086" y="1872"/>
                  </a:cxn>
                  <a:cxn ang="0">
                    <a:pos x="543" y="1872"/>
                  </a:cxn>
                  <a:cxn ang="0">
                    <a:pos x="0" y="1716"/>
                  </a:cxn>
                  <a:cxn ang="0">
                    <a:pos x="0" y="312"/>
                  </a:cxn>
                  <a:cxn ang="0">
                    <a:pos x="136" y="351"/>
                  </a:cxn>
                </a:cxnLst>
                <a:rect l="txL" t="txT" r="txR" b="txB"/>
                <a:pathLst>
                  <a:path w="7981" h="1872">
                    <a:moveTo>
                      <a:pt x="136" y="351"/>
                    </a:moveTo>
                    <a:cubicBezTo>
                      <a:pt x="188" y="334"/>
                      <a:pt x="262" y="330"/>
                      <a:pt x="301" y="291"/>
                    </a:cubicBezTo>
                    <a:lnTo>
                      <a:pt x="543" y="156"/>
                    </a:lnTo>
                    <a:lnTo>
                      <a:pt x="905" y="0"/>
                    </a:lnTo>
                    <a:lnTo>
                      <a:pt x="1086" y="0"/>
                    </a:lnTo>
                    <a:lnTo>
                      <a:pt x="1381" y="381"/>
                    </a:lnTo>
                    <a:lnTo>
                      <a:pt x="1810" y="468"/>
                    </a:lnTo>
                    <a:lnTo>
                      <a:pt x="2446" y="771"/>
                    </a:lnTo>
                    <a:lnTo>
                      <a:pt x="3016" y="930"/>
                    </a:lnTo>
                    <a:lnTo>
                      <a:pt x="3601" y="990"/>
                    </a:lnTo>
                    <a:lnTo>
                      <a:pt x="3796" y="1110"/>
                    </a:lnTo>
                    <a:lnTo>
                      <a:pt x="4096" y="1275"/>
                    </a:lnTo>
                    <a:lnTo>
                      <a:pt x="4741" y="1470"/>
                    </a:lnTo>
                    <a:lnTo>
                      <a:pt x="5551" y="1560"/>
                    </a:lnTo>
                    <a:lnTo>
                      <a:pt x="6346" y="1560"/>
                    </a:lnTo>
                    <a:lnTo>
                      <a:pt x="7981" y="1575"/>
                    </a:lnTo>
                    <a:lnTo>
                      <a:pt x="7964" y="1560"/>
                    </a:lnTo>
                    <a:lnTo>
                      <a:pt x="7240" y="1560"/>
                    </a:lnTo>
                    <a:lnTo>
                      <a:pt x="6697" y="1560"/>
                    </a:lnTo>
                    <a:lnTo>
                      <a:pt x="5792" y="1560"/>
                    </a:lnTo>
                    <a:lnTo>
                      <a:pt x="5249" y="1560"/>
                    </a:lnTo>
                    <a:lnTo>
                      <a:pt x="5068" y="1560"/>
                    </a:lnTo>
                    <a:lnTo>
                      <a:pt x="4525" y="1560"/>
                    </a:lnTo>
                    <a:lnTo>
                      <a:pt x="3801" y="1560"/>
                    </a:lnTo>
                    <a:lnTo>
                      <a:pt x="3258" y="1716"/>
                    </a:lnTo>
                    <a:lnTo>
                      <a:pt x="2715" y="1716"/>
                    </a:lnTo>
                    <a:lnTo>
                      <a:pt x="1810" y="1716"/>
                    </a:lnTo>
                    <a:lnTo>
                      <a:pt x="1086" y="1872"/>
                    </a:lnTo>
                    <a:lnTo>
                      <a:pt x="543" y="1872"/>
                    </a:lnTo>
                    <a:lnTo>
                      <a:pt x="0" y="1716"/>
                    </a:lnTo>
                    <a:lnTo>
                      <a:pt x="0" y="312"/>
                    </a:lnTo>
                    <a:lnTo>
                      <a:pt x="136" y="351"/>
                    </a:lnTo>
                    <a:close/>
                  </a:path>
                </a:pathLst>
              </a:custGeom>
              <a:solidFill>
                <a:srgbClr val="FFCC99">
                  <a:alpha val="100000"/>
                </a:srgbClr>
              </a:solidFill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7" name="Freeform 35"/>
              <p:cNvSpPr/>
              <p:nvPr/>
            </p:nvSpPr>
            <p:spPr>
              <a:xfrm>
                <a:off x="0" y="1545"/>
                <a:ext cx="7936" cy="795"/>
              </a:xfrm>
              <a:custGeom>
                <a:avLst/>
                <a:gdLst>
                  <a:gd name="txL" fmla="*/ 0 w 7936"/>
                  <a:gd name="txT" fmla="*/ 0 h 795"/>
                  <a:gd name="txR" fmla="*/ 7936 w 7936"/>
                  <a:gd name="txB" fmla="*/ 795 h 795"/>
                </a:gdLst>
                <a:ahLst/>
                <a:cxnLst>
                  <a:cxn ang="0">
                    <a:pos x="0" y="156"/>
                  </a:cxn>
                  <a:cxn ang="0">
                    <a:pos x="0" y="681"/>
                  </a:cxn>
                  <a:cxn ang="0">
                    <a:pos x="900" y="780"/>
                  </a:cxn>
                  <a:cxn ang="0">
                    <a:pos x="1080" y="780"/>
                  </a:cxn>
                  <a:cxn ang="0">
                    <a:pos x="1251" y="795"/>
                  </a:cxn>
                  <a:cxn ang="0">
                    <a:pos x="2518" y="795"/>
                  </a:cxn>
                  <a:cxn ang="0">
                    <a:pos x="3966" y="639"/>
                  </a:cxn>
                  <a:cxn ang="0">
                    <a:pos x="7935" y="660"/>
                  </a:cxn>
                  <a:cxn ang="0">
                    <a:pos x="7936" y="15"/>
                  </a:cxn>
                  <a:cxn ang="0">
                    <a:pos x="5401" y="0"/>
                  </a:cxn>
                  <a:cxn ang="0">
                    <a:pos x="3785" y="15"/>
                  </a:cxn>
                  <a:cxn ang="0">
                    <a:pos x="3242" y="171"/>
                  </a:cxn>
                  <a:cxn ang="0">
                    <a:pos x="1794" y="171"/>
                  </a:cxn>
                  <a:cxn ang="0">
                    <a:pos x="1070" y="327"/>
                  </a:cxn>
                  <a:cxn ang="0">
                    <a:pos x="527" y="327"/>
                  </a:cxn>
                  <a:cxn ang="0">
                    <a:pos x="0" y="156"/>
                  </a:cxn>
                </a:cxnLst>
                <a:rect l="txL" t="txT" r="txR" b="txB"/>
                <a:pathLst>
                  <a:path w="7936" h="795">
                    <a:moveTo>
                      <a:pt x="0" y="156"/>
                    </a:moveTo>
                    <a:cubicBezTo>
                      <a:pt x="0" y="331"/>
                      <a:pt x="0" y="506"/>
                      <a:pt x="0" y="681"/>
                    </a:cubicBezTo>
                    <a:lnTo>
                      <a:pt x="900" y="780"/>
                    </a:lnTo>
                    <a:lnTo>
                      <a:pt x="1080" y="780"/>
                    </a:lnTo>
                    <a:lnTo>
                      <a:pt x="1251" y="795"/>
                    </a:lnTo>
                    <a:lnTo>
                      <a:pt x="2518" y="795"/>
                    </a:lnTo>
                    <a:lnTo>
                      <a:pt x="3966" y="639"/>
                    </a:lnTo>
                    <a:lnTo>
                      <a:pt x="7935" y="660"/>
                    </a:lnTo>
                    <a:lnTo>
                      <a:pt x="7936" y="15"/>
                    </a:lnTo>
                    <a:lnTo>
                      <a:pt x="5401" y="0"/>
                    </a:lnTo>
                    <a:lnTo>
                      <a:pt x="3785" y="15"/>
                    </a:lnTo>
                    <a:lnTo>
                      <a:pt x="3242" y="171"/>
                    </a:lnTo>
                    <a:lnTo>
                      <a:pt x="1794" y="171"/>
                    </a:lnTo>
                    <a:lnTo>
                      <a:pt x="1070" y="327"/>
                    </a:lnTo>
                    <a:lnTo>
                      <a:pt x="527" y="327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C9900">
                  <a:alpha val="100000"/>
                </a:srgbClr>
              </a:solidFill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8" name="Freeform 36"/>
              <p:cNvSpPr/>
              <p:nvPr/>
            </p:nvSpPr>
            <p:spPr>
              <a:xfrm>
                <a:off x="3077" y="936"/>
                <a:ext cx="4874" cy="639"/>
              </a:xfrm>
              <a:custGeom>
                <a:avLst/>
                <a:gdLst>
                  <a:gd name="txL" fmla="*/ 0 w 4874"/>
                  <a:gd name="txT" fmla="*/ 0 h 639"/>
                  <a:gd name="txR" fmla="*/ 4874 w 4874"/>
                  <a:gd name="txB" fmla="*/ 639 h 639"/>
                </a:gdLst>
                <a:ahLst/>
                <a:cxnLst>
                  <a:cxn ang="0">
                    <a:pos x="4874" y="0"/>
                  </a:cxn>
                  <a:cxn ang="0">
                    <a:pos x="4874" y="639"/>
                  </a:cxn>
                  <a:cxn ang="0">
                    <a:pos x="2355" y="636"/>
                  </a:cxn>
                  <a:cxn ang="0">
                    <a:pos x="1740" y="561"/>
                  </a:cxn>
                  <a:cxn ang="0">
                    <a:pos x="1605" y="516"/>
                  </a:cxn>
                  <a:cxn ang="0">
                    <a:pos x="1455" y="486"/>
                  </a:cxn>
                  <a:cxn ang="0">
                    <a:pos x="1170" y="411"/>
                  </a:cxn>
                  <a:cxn ang="0">
                    <a:pos x="1005" y="366"/>
                  </a:cxn>
                  <a:cxn ang="0">
                    <a:pos x="915" y="306"/>
                  </a:cxn>
                  <a:cxn ang="0">
                    <a:pos x="854" y="270"/>
                  </a:cxn>
                  <a:cxn ang="0">
                    <a:pos x="780" y="246"/>
                  </a:cxn>
                  <a:cxn ang="0">
                    <a:pos x="734" y="195"/>
                  </a:cxn>
                  <a:cxn ang="0">
                    <a:pos x="540" y="96"/>
                  </a:cxn>
                  <a:cxn ang="0">
                    <a:pos x="420" y="51"/>
                  </a:cxn>
                  <a:cxn ang="0">
                    <a:pos x="225" y="51"/>
                  </a:cxn>
                  <a:cxn ang="0">
                    <a:pos x="0" y="6"/>
                  </a:cxn>
                  <a:cxn ang="0">
                    <a:pos x="4874" y="0"/>
                  </a:cxn>
                </a:cxnLst>
                <a:rect l="txL" t="txT" r="txR" b="txB"/>
                <a:pathLst>
                  <a:path w="4874" h="639">
                    <a:moveTo>
                      <a:pt x="4874" y="0"/>
                    </a:moveTo>
                    <a:lnTo>
                      <a:pt x="4874" y="639"/>
                    </a:lnTo>
                    <a:lnTo>
                      <a:pt x="2355" y="636"/>
                    </a:lnTo>
                    <a:lnTo>
                      <a:pt x="1740" y="561"/>
                    </a:lnTo>
                    <a:lnTo>
                      <a:pt x="1605" y="516"/>
                    </a:lnTo>
                    <a:lnTo>
                      <a:pt x="1455" y="486"/>
                    </a:lnTo>
                    <a:lnTo>
                      <a:pt x="1170" y="411"/>
                    </a:lnTo>
                    <a:lnTo>
                      <a:pt x="1005" y="366"/>
                    </a:lnTo>
                    <a:lnTo>
                      <a:pt x="915" y="306"/>
                    </a:lnTo>
                    <a:lnTo>
                      <a:pt x="854" y="270"/>
                    </a:lnTo>
                    <a:lnTo>
                      <a:pt x="780" y="246"/>
                    </a:lnTo>
                    <a:lnTo>
                      <a:pt x="734" y="195"/>
                    </a:lnTo>
                    <a:lnTo>
                      <a:pt x="540" y="96"/>
                    </a:lnTo>
                    <a:lnTo>
                      <a:pt x="420" y="51"/>
                    </a:lnTo>
                    <a:lnTo>
                      <a:pt x="225" y="51"/>
                    </a:lnTo>
                    <a:lnTo>
                      <a:pt x="0" y="6"/>
                    </a:lnTo>
                    <a:lnTo>
                      <a:pt x="4874" y="0"/>
                    </a:lnTo>
                    <a:close/>
                  </a:path>
                </a:pathLst>
              </a:custGeom>
              <a:solidFill>
                <a:srgbClr val="CCFFFF">
                  <a:alpha val="100000"/>
                </a:srgbClr>
              </a:solidFill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9" name="Freeform 37"/>
              <p:cNvSpPr/>
              <p:nvPr/>
            </p:nvSpPr>
            <p:spPr>
              <a:xfrm>
                <a:off x="0" y="2184"/>
                <a:ext cx="7948" cy="1527"/>
              </a:xfrm>
              <a:custGeom>
                <a:avLst/>
                <a:gdLst>
                  <a:gd name="txL" fmla="*/ 0 w 7948"/>
                  <a:gd name="txT" fmla="*/ 0 h 1527"/>
                  <a:gd name="txR" fmla="*/ 7948 w 7948"/>
                  <a:gd name="txB" fmla="*/ 1527 h 1527"/>
                </a:gdLst>
                <a:ahLst/>
                <a:cxnLst>
                  <a:cxn ang="0">
                    <a:pos x="0" y="42"/>
                  </a:cxn>
                  <a:cxn ang="0">
                    <a:pos x="0" y="1527"/>
                  </a:cxn>
                  <a:cxn ang="0">
                    <a:pos x="7948" y="1404"/>
                  </a:cxn>
                  <a:cxn ang="0">
                    <a:pos x="7948" y="0"/>
                  </a:cxn>
                  <a:cxn ang="0">
                    <a:pos x="3966" y="0"/>
                  </a:cxn>
                  <a:cxn ang="0">
                    <a:pos x="2518" y="156"/>
                  </a:cxn>
                  <a:cxn ang="0">
                    <a:pos x="2337" y="156"/>
                  </a:cxn>
                  <a:cxn ang="0">
                    <a:pos x="1066" y="111"/>
                  </a:cxn>
                  <a:cxn ang="0">
                    <a:pos x="0" y="42"/>
                  </a:cxn>
                </a:cxnLst>
                <a:rect l="txL" t="txT" r="txR" b="txB"/>
                <a:pathLst>
                  <a:path w="7948" h="1527">
                    <a:moveTo>
                      <a:pt x="0" y="42"/>
                    </a:moveTo>
                    <a:cubicBezTo>
                      <a:pt x="15" y="538"/>
                      <a:pt x="0" y="1031"/>
                      <a:pt x="0" y="1527"/>
                    </a:cubicBezTo>
                    <a:lnTo>
                      <a:pt x="7948" y="1404"/>
                    </a:lnTo>
                    <a:lnTo>
                      <a:pt x="7948" y="0"/>
                    </a:lnTo>
                    <a:lnTo>
                      <a:pt x="3966" y="0"/>
                    </a:lnTo>
                    <a:lnTo>
                      <a:pt x="2518" y="156"/>
                    </a:lnTo>
                    <a:lnTo>
                      <a:pt x="2337" y="156"/>
                    </a:lnTo>
                    <a:lnTo>
                      <a:pt x="1066" y="11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996600">
                  <a:alpha val="100000"/>
                </a:srgbClr>
              </a:solidFill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70" name="Text Box 38"/>
              <p:cNvSpPr txBox="1"/>
              <p:nvPr/>
            </p:nvSpPr>
            <p:spPr>
              <a:xfrm>
                <a:off x="181" y="780"/>
                <a:ext cx="2896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600" b="1" dirty="0">
                    <a:solidFill>
                      <a:srgbClr val="660033"/>
                    </a:solidFill>
                  </a:rPr>
                  <a:t>硅铝层（花岗质层）</a:t>
                </a:r>
                <a:endParaRPr lang="zh-CN" altLang="en-US" sz="1600" b="1" dirty="0">
                  <a:solidFill>
                    <a:srgbClr val="660033"/>
                  </a:solidFill>
                </a:endParaRPr>
              </a:p>
            </p:txBody>
          </p:sp>
          <p:sp>
            <p:nvSpPr>
              <p:cNvPr id="27671" name="Text Box 39"/>
              <p:cNvSpPr txBox="1"/>
              <p:nvPr/>
            </p:nvSpPr>
            <p:spPr>
              <a:xfrm>
                <a:off x="4344" y="1560"/>
                <a:ext cx="2896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600" b="1" dirty="0">
                    <a:solidFill>
                      <a:srgbClr val="660033"/>
                    </a:solidFill>
                  </a:rPr>
                  <a:t>硅镁层（玄武质层）</a:t>
                </a:r>
                <a:endParaRPr lang="zh-CN" altLang="en-US" sz="1600" b="1" dirty="0">
                  <a:solidFill>
                    <a:srgbClr val="660033"/>
                  </a:solidFill>
                </a:endParaRPr>
              </a:p>
            </p:txBody>
          </p:sp>
          <p:sp>
            <p:nvSpPr>
              <p:cNvPr id="27672" name="Text Box 40"/>
              <p:cNvSpPr txBox="1"/>
              <p:nvPr/>
            </p:nvSpPr>
            <p:spPr>
              <a:xfrm>
                <a:off x="3077" y="2652"/>
                <a:ext cx="1448" cy="7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600" b="1" dirty="0">
                    <a:solidFill>
                      <a:srgbClr val="660033"/>
                    </a:solidFill>
                  </a:rPr>
                  <a:t>地   幔</a:t>
                </a:r>
                <a:endParaRPr lang="zh-CN" altLang="en-US" sz="1600" b="1" dirty="0">
                  <a:solidFill>
                    <a:srgbClr val="660033"/>
                  </a:solidFill>
                </a:endParaRPr>
              </a:p>
            </p:txBody>
          </p:sp>
        </p:grpSp>
      </p:grpSp>
      <p:sp>
        <p:nvSpPr>
          <p:cNvPr id="27652" name="右大括号 21"/>
          <p:cNvSpPr/>
          <p:nvPr/>
        </p:nvSpPr>
        <p:spPr>
          <a:xfrm>
            <a:off x="6372225" y="692150"/>
            <a:ext cx="371475" cy="1081088"/>
          </a:xfrm>
          <a:prstGeom prst="rightBrace">
            <a:avLst>
              <a:gd name="adj1" fmla="val 8340"/>
              <a:gd name="adj2" fmla="val 50000"/>
            </a:avLst>
          </a:prstGeom>
          <a:noFill/>
          <a:ln w="9525" cap="flat" cmpd="sng">
            <a:solidFill>
              <a:srgbClr val="800000"/>
            </a:solidFill>
            <a:prstDash val="solid"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800000"/>
              </a:solidFill>
            </a:endParaRPr>
          </a:p>
        </p:txBody>
      </p:sp>
      <p:sp>
        <p:nvSpPr>
          <p:cNvPr id="27653" name="右大括号 21"/>
          <p:cNvSpPr/>
          <p:nvPr/>
        </p:nvSpPr>
        <p:spPr>
          <a:xfrm>
            <a:off x="6429375" y="2071688"/>
            <a:ext cx="371475" cy="3071812"/>
          </a:xfrm>
          <a:prstGeom prst="rightBrace">
            <a:avLst>
              <a:gd name="adj1" fmla="val 8345"/>
              <a:gd name="adj2" fmla="val 50000"/>
            </a:avLst>
          </a:prstGeom>
          <a:noFill/>
          <a:ln w="9525" cap="flat" cmpd="sng">
            <a:solidFill>
              <a:srgbClr val="800000"/>
            </a:solidFill>
            <a:prstDash val="solid"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800000"/>
              </a:solidFill>
            </a:endParaRPr>
          </a:p>
        </p:txBody>
      </p:sp>
      <p:sp>
        <p:nvSpPr>
          <p:cNvPr id="27654" name="Text Box 31"/>
          <p:cNvSpPr txBox="1"/>
          <p:nvPr/>
        </p:nvSpPr>
        <p:spPr>
          <a:xfrm>
            <a:off x="6858000" y="3214688"/>
            <a:ext cx="431800" cy="979487"/>
          </a:xfrm>
          <a:prstGeom prst="rect">
            <a:avLst/>
          </a:prstGeom>
          <a:noFill/>
          <a:ln w="9525">
            <a:noFill/>
          </a:ln>
        </p:spPr>
        <p:txBody>
          <a:bodyPr vert="eaVer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660033"/>
                </a:solidFill>
              </a:rPr>
              <a:t>软流 圈</a:t>
            </a:r>
            <a:endParaRPr lang="zh-CN" altLang="en-US" sz="1800" b="1" dirty="0">
              <a:solidFill>
                <a:srgbClr val="6600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1027" descr="单斜岩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750"/>
            <a:ext cx="6072188" cy="443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Text Box 1028"/>
          <p:cNvSpPr txBox="1"/>
          <p:nvPr/>
        </p:nvSpPr>
        <p:spPr>
          <a:xfrm>
            <a:off x="142875" y="357188"/>
            <a:ext cx="88201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软流圈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的存在，决定了地壳及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岩石圈中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特殊的地质作用的性质。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676" name="Picture 6" descr="F:\Teaching\5内动力地质作用及地质构造\San Andreas 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13" y="1428750"/>
            <a:ext cx="3036887" cy="442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2"/>
          <p:cNvSpPr txBox="1"/>
          <p:nvPr/>
        </p:nvSpPr>
        <p:spPr>
          <a:xfrm>
            <a:off x="468313" y="476250"/>
            <a:ext cx="7772400" cy="3200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地壳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最外层、和人类关系密切。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不均匀，厚度变化大：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大洋区地壳薄：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，平均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大陆区地壳厚：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，平均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33km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地壳平均厚度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3" name="Text Box 3"/>
          <p:cNvSpPr txBox="1"/>
          <p:nvPr/>
        </p:nvSpPr>
        <p:spPr>
          <a:xfrm>
            <a:off x="517525" y="4429125"/>
            <a:ext cx="7654925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地壳和地幔之间的界面 －－ 莫霍洛维奇不连续面。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年由南斯拉夫地球物理学家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A.Mohorovjcic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ext Box 2"/>
          <p:cNvSpPr txBox="1"/>
          <p:nvPr/>
        </p:nvSpPr>
        <p:spPr>
          <a:xfrm>
            <a:off x="123825" y="4883150"/>
            <a:ext cx="8842375" cy="1431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地壳明显地存在上下两层：</a:t>
            </a:r>
            <a:endParaRPr lang="zh-CN" altLang="en-US" sz="22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上层：硅铝层，也称为花岗质层，密度较小（</a:t>
            </a:r>
            <a:r>
              <a:rPr lang="en-US" altLang="zh-CN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</a:t>
            </a: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），只存在于大陆；</a:t>
            </a:r>
            <a:endParaRPr lang="zh-CN" altLang="en-US" sz="22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下层：硅镁层，也称为玄武质层，密度较大（</a:t>
            </a:r>
            <a:r>
              <a:rPr lang="en-US" altLang="zh-CN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2.9</a:t>
            </a:r>
            <a:r>
              <a:rPr lang="zh-CN" altLang="en-US" sz="22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），分布于全球。</a:t>
            </a:r>
            <a:endParaRPr lang="zh-CN" altLang="en-US" sz="22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0723" name="Group 3"/>
          <p:cNvGrpSpPr/>
          <p:nvPr/>
        </p:nvGrpSpPr>
        <p:grpSpPr>
          <a:xfrm>
            <a:off x="0" y="304800"/>
            <a:ext cx="9144000" cy="4343400"/>
            <a:chOff x="0" y="0"/>
            <a:chExt cx="7981" cy="3711"/>
          </a:xfrm>
        </p:grpSpPr>
        <p:sp>
          <p:nvSpPr>
            <p:cNvPr id="30724" name="Freeform 14"/>
            <p:cNvSpPr/>
            <p:nvPr/>
          </p:nvSpPr>
          <p:spPr>
            <a:xfrm>
              <a:off x="0" y="0"/>
              <a:ext cx="7981" cy="1872"/>
            </a:xfrm>
            <a:custGeom>
              <a:avLst/>
              <a:gdLst>
                <a:gd name="txL" fmla="*/ 0 w 7981"/>
                <a:gd name="txT" fmla="*/ 0 h 1872"/>
                <a:gd name="txR" fmla="*/ 7981 w 7981"/>
                <a:gd name="txB" fmla="*/ 1872 h 1872"/>
              </a:gdLst>
              <a:ahLst/>
              <a:cxnLst>
                <a:cxn ang="0">
                  <a:pos x="136" y="351"/>
                </a:cxn>
                <a:cxn ang="0">
                  <a:pos x="301" y="291"/>
                </a:cxn>
                <a:cxn ang="0">
                  <a:pos x="543" y="156"/>
                </a:cxn>
                <a:cxn ang="0">
                  <a:pos x="905" y="0"/>
                </a:cxn>
                <a:cxn ang="0">
                  <a:pos x="1086" y="0"/>
                </a:cxn>
                <a:cxn ang="0">
                  <a:pos x="1381" y="381"/>
                </a:cxn>
                <a:cxn ang="0">
                  <a:pos x="1810" y="468"/>
                </a:cxn>
                <a:cxn ang="0">
                  <a:pos x="2446" y="771"/>
                </a:cxn>
                <a:cxn ang="0">
                  <a:pos x="3016" y="930"/>
                </a:cxn>
                <a:cxn ang="0">
                  <a:pos x="3601" y="990"/>
                </a:cxn>
                <a:cxn ang="0">
                  <a:pos x="3796" y="1110"/>
                </a:cxn>
                <a:cxn ang="0">
                  <a:pos x="4096" y="1275"/>
                </a:cxn>
                <a:cxn ang="0">
                  <a:pos x="4741" y="1470"/>
                </a:cxn>
                <a:cxn ang="0">
                  <a:pos x="5551" y="1560"/>
                </a:cxn>
                <a:cxn ang="0">
                  <a:pos x="6346" y="1560"/>
                </a:cxn>
                <a:cxn ang="0">
                  <a:pos x="7981" y="1575"/>
                </a:cxn>
                <a:cxn ang="0">
                  <a:pos x="7964" y="1560"/>
                </a:cxn>
                <a:cxn ang="0">
                  <a:pos x="7240" y="1560"/>
                </a:cxn>
                <a:cxn ang="0">
                  <a:pos x="6697" y="1560"/>
                </a:cxn>
                <a:cxn ang="0">
                  <a:pos x="5792" y="1560"/>
                </a:cxn>
                <a:cxn ang="0">
                  <a:pos x="5249" y="1560"/>
                </a:cxn>
                <a:cxn ang="0">
                  <a:pos x="5068" y="1560"/>
                </a:cxn>
                <a:cxn ang="0">
                  <a:pos x="4525" y="1560"/>
                </a:cxn>
                <a:cxn ang="0">
                  <a:pos x="3801" y="1560"/>
                </a:cxn>
                <a:cxn ang="0">
                  <a:pos x="3258" y="1716"/>
                </a:cxn>
                <a:cxn ang="0">
                  <a:pos x="2715" y="1716"/>
                </a:cxn>
                <a:cxn ang="0">
                  <a:pos x="1810" y="1716"/>
                </a:cxn>
                <a:cxn ang="0">
                  <a:pos x="1086" y="1872"/>
                </a:cxn>
                <a:cxn ang="0">
                  <a:pos x="543" y="1872"/>
                </a:cxn>
                <a:cxn ang="0">
                  <a:pos x="0" y="1716"/>
                </a:cxn>
                <a:cxn ang="0">
                  <a:pos x="0" y="312"/>
                </a:cxn>
                <a:cxn ang="0">
                  <a:pos x="136" y="351"/>
                </a:cxn>
              </a:cxnLst>
              <a:rect l="txL" t="txT" r="txR" b="txB"/>
              <a:pathLst>
                <a:path w="7981" h="1872">
                  <a:moveTo>
                    <a:pt x="136" y="351"/>
                  </a:moveTo>
                  <a:cubicBezTo>
                    <a:pt x="188" y="334"/>
                    <a:pt x="262" y="330"/>
                    <a:pt x="301" y="291"/>
                  </a:cubicBezTo>
                  <a:lnTo>
                    <a:pt x="543" y="156"/>
                  </a:lnTo>
                  <a:lnTo>
                    <a:pt x="905" y="0"/>
                  </a:lnTo>
                  <a:lnTo>
                    <a:pt x="1086" y="0"/>
                  </a:lnTo>
                  <a:lnTo>
                    <a:pt x="1381" y="381"/>
                  </a:lnTo>
                  <a:lnTo>
                    <a:pt x="1810" y="468"/>
                  </a:lnTo>
                  <a:lnTo>
                    <a:pt x="2446" y="771"/>
                  </a:lnTo>
                  <a:lnTo>
                    <a:pt x="3016" y="930"/>
                  </a:lnTo>
                  <a:lnTo>
                    <a:pt x="3601" y="990"/>
                  </a:lnTo>
                  <a:lnTo>
                    <a:pt x="3796" y="1110"/>
                  </a:lnTo>
                  <a:lnTo>
                    <a:pt x="4096" y="1275"/>
                  </a:lnTo>
                  <a:lnTo>
                    <a:pt x="4741" y="1470"/>
                  </a:lnTo>
                  <a:lnTo>
                    <a:pt x="5551" y="1560"/>
                  </a:lnTo>
                  <a:lnTo>
                    <a:pt x="6346" y="1560"/>
                  </a:lnTo>
                  <a:lnTo>
                    <a:pt x="7981" y="1575"/>
                  </a:lnTo>
                  <a:lnTo>
                    <a:pt x="7964" y="1560"/>
                  </a:lnTo>
                  <a:lnTo>
                    <a:pt x="7240" y="1560"/>
                  </a:lnTo>
                  <a:lnTo>
                    <a:pt x="6697" y="1560"/>
                  </a:lnTo>
                  <a:lnTo>
                    <a:pt x="5792" y="1560"/>
                  </a:lnTo>
                  <a:lnTo>
                    <a:pt x="5249" y="1560"/>
                  </a:lnTo>
                  <a:lnTo>
                    <a:pt x="5068" y="1560"/>
                  </a:lnTo>
                  <a:lnTo>
                    <a:pt x="4525" y="1560"/>
                  </a:lnTo>
                  <a:lnTo>
                    <a:pt x="3801" y="1560"/>
                  </a:lnTo>
                  <a:lnTo>
                    <a:pt x="3258" y="1716"/>
                  </a:lnTo>
                  <a:lnTo>
                    <a:pt x="2715" y="1716"/>
                  </a:lnTo>
                  <a:lnTo>
                    <a:pt x="1810" y="1716"/>
                  </a:lnTo>
                  <a:lnTo>
                    <a:pt x="1086" y="1872"/>
                  </a:lnTo>
                  <a:lnTo>
                    <a:pt x="543" y="1872"/>
                  </a:lnTo>
                  <a:lnTo>
                    <a:pt x="0" y="1716"/>
                  </a:lnTo>
                  <a:lnTo>
                    <a:pt x="0" y="312"/>
                  </a:lnTo>
                  <a:lnTo>
                    <a:pt x="136" y="351"/>
                  </a:lnTo>
                  <a:close/>
                </a:path>
              </a:pathLst>
            </a:custGeom>
            <a:solidFill>
              <a:srgbClr val="FFCC99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5" name="Freeform 15"/>
            <p:cNvSpPr/>
            <p:nvPr/>
          </p:nvSpPr>
          <p:spPr>
            <a:xfrm>
              <a:off x="0" y="1545"/>
              <a:ext cx="7936" cy="795"/>
            </a:xfrm>
            <a:custGeom>
              <a:avLst/>
              <a:gdLst>
                <a:gd name="txL" fmla="*/ 0 w 7936"/>
                <a:gd name="txT" fmla="*/ 0 h 795"/>
                <a:gd name="txR" fmla="*/ 7936 w 7936"/>
                <a:gd name="txB" fmla="*/ 795 h 795"/>
              </a:gdLst>
              <a:ahLst/>
              <a:cxnLst>
                <a:cxn ang="0">
                  <a:pos x="0" y="156"/>
                </a:cxn>
                <a:cxn ang="0">
                  <a:pos x="0" y="681"/>
                </a:cxn>
                <a:cxn ang="0">
                  <a:pos x="900" y="780"/>
                </a:cxn>
                <a:cxn ang="0">
                  <a:pos x="1080" y="780"/>
                </a:cxn>
                <a:cxn ang="0">
                  <a:pos x="1251" y="795"/>
                </a:cxn>
                <a:cxn ang="0">
                  <a:pos x="2518" y="795"/>
                </a:cxn>
                <a:cxn ang="0">
                  <a:pos x="3966" y="639"/>
                </a:cxn>
                <a:cxn ang="0">
                  <a:pos x="7935" y="660"/>
                </a:cxn>
                <a:cxn ang="0">
                  <a:pos x="7936" y="15"/>
                </a:cxn>
                <a:cxn ang="0">
                  <a:pos x="5401" y="0"/>
                </a:cxn>
                <a:cxn ang="0">
                  <a:pos x="3785" y="15"/>
                </a:cxn>
                <a:cxn ang="0">
                  <a:pos x="3242" y="171"/>
                </a:cxn>
                <a:cxn ang="0">
                  <a:pos x="1794" y="171"/>
                </a:cxn>
                <a:cxn ang="0">
                  <a:pos x="1070" y="327"/>
                </a:cxn>
                <a:cxn ang="0">
                  <a:pos x="527" y="327"/>
                </a:cxn>
                <a:cxn ang="0">
                  <a:pos x="0" y="156"/>
                </a:cxn>
              </a:cxnLst>
              <a:rect l="txL" t="txT" r="txR" b="txB"/>
              <a:pathLst>
                <a:path w="7936" h="795">
                  <a:moveTo>
                    <a:pt x="0" y="156"/>
                  </a:moveTo>
                  <a:cubicBezTo>
                    <a:pt x="0" y="331"/>
                    <a:pt x="0" y="506"/>
                    <a:pt x="0" y="681"/>
                  </a:cubicBezTo>
                  <a:lnTo>
                    <a:pt x="900" y="780"/>
                  </a:lnTo>
                  <a:lnTo>
                    <a:pt x="1080" y="780"/>
                  </a:lnTo>
                  <a:lnTo>
                    <a:pt x="1251" y="795"/>
                  </a:lnTo>
                  <a:lnTo>
                    <a:pt x="2518" y="795"/>
                  </a:lnTo>
                  <a:lnTo>
                    <a:pt x="3966" y="639"/>
                  </a:lnTo>
                  <a:lnTo>
                    <a:pt x="7935" y="660"/>
                  </a:lnTo>
                  <a:lnTo>
                    <a:pt x="7936" y="15"/>
                  </a:lnTo>
                  <a:lnTo>
                    <a:pt x="5401" y="0"/>
                  </a:lnTo>
                  <a:lnTo>
                    <a:pt x="3785" y="15"/>
                  </a:lnTo>
                  <a:lnTo>
                    <a:pt x="3242" y="171"/>
                  </a:lnTo>
                  <a:lnTo>
                    <a:pt x="1794" y="171"/>
                  </a:lnTo>
                  <a:lnTo>
                    <a:pt x="1070" y="327"/>
                  </a:lnTo>
                  <a:lnTo>
                    <a:pt x="527" y="327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C99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6" name="Freeform 16"/>
            <p:cNvSpPr/>
            <p:nvPr/>
          </p:nvSpPr>
          <p:spPr>
            <a:xfrm>
              <a:off x="3077" y="936"/>
              <a:ext cx="4874" cy="639"/>
            </a:xfrm>
            <a:custGeom>
              <a:avLst/>
              <a:gdLst>
                <a:gd name="txL" fmla="*/ 0 w 4874"/>
                <a:gd name="txT" fmla="*/ 0 h 639"/>
                <a:gd name="txR" fmla="*/ 4874 w 4874"/>
                <a:gd name="txB" fmla="*/ 639 h 639"/>
              </a:gdLst>
              <a:ahLst/>
              <a:cxnLst>
                <a:cxn ang="0">
                  <a:pos x="4874" y="0"/>
                </a:cxn>
                <a:cxn ang="0">
                  <a:pos x="4874" y="639"/>
                </a:cxn>
                <a:cxn ang="0">
                  <a:pos x="2355" y="636"/>
                </a:cxn>
                <a:cxn ang="0">
                  <a:pos x="1740" y="561"/>
                </a:cxn>
                <a:cxn ang="0">
                  <a:pos x="1605" y="516"/>
                </a:cxn>
                <a:cxn ang="0">
                  <a:pos x="1455" y="486"/>
                </a:cxn>
                <a:cxn ang="0">
                  <a:pos x="1170" y="411"/>
                </a:cxn>
                <a:cxn ang="0">
                  <a:pos x="1005" y="366"/>
                </a:cxn>
                <a:cxn ang="0">
                  <a:pos x="915" y="306"/>
                </a:cxn>
                <a:cxn ang="0">
                  <a:pos x="854" y="270"/>
                </a:cxn>
                <a:cxn ang="0">
                  <a:pos x="780" y="246"/>
                </a:cxn>
                <a:cxn ang="0">
                  <a:pos x="734" y="195"/>
                </a:cxn>
                <a:cxn ang="0">
                  <a:pos x="540" y="96"/>
                </a:cxn>
                <a:cxn ang="0">
                  <a:pos x="420" y="51"/>
                </a:cxn>
                <a:cxn ang="0">
                  <a:pos x="225" y="51"/>
                </a:cxn>
                <a:cxn ang="0">
                  <a:pos x="0" y="6"/>
                </a:cxn>
                <a:cxn ang="0">
                  <a:pos x="4874" y="0"/>
                </a:cxn>
              </a:cxnLst>
              <a:rect l="txL" t="txT" r="txR" b="txB"/>
              <a:pathLst>
                <a:path w="4874" h="639">
                  <a:moveTo>
                    <a:pt x="4874" y="0"/>
                  </a:moveTo>
                  <a:lnTo>
                    <a:pt x="4874" y="639"/>
                  </a:lnTo>
                  <a:lnTo>
                    <a:pt x="2355" y="636"/>
                  </a:lnTo>
                  <a:lnTo>
                    <a:pt x="1740" y="561"/>
                  </a:lnTo>
                  <a:lnTo>
                    <a:pt x="1605" y="516"/>
                  </a:lnTo>
                  <a:lnTo>
                    <a:pt x="1455" y="486"/>
                  </a:lnTo>
                  <a:lnTo>
                    <a:pt x="1170" y="411"/>
                  </a:lnTo>
                  <a:lnTo>
                    <a:pt x="1005" y="366"/>
                  </a:lnTo>
                  <a:lnTo>
                    <a:pt x="915" y="306"/>
                  </a:lnTo>
                  <a:lnTo>
                    <a:pt x="854" y="270"/>
                  </a:lnTo>
                  <a:lnTo>
                    <a:pt x="780" y="246"/>
                  </a:lnTo>
                  <a:lnTo>
                    <a:pt x="734" y="195"/>
                  </a:lnTo>
                  <a:lnTo>
                    <a:pt x="540" y="96"/>
                  </a:lnTo>
                  <a:lnTo>
                    <a:pt x="420" y="51"/>
                  </a:lnTo>
                  <a:lnTo>
                    <a:pt x="225" y="51"/>
                  </a:lnTo>
                  <a:lnTo>
                    <a:pt x="0" y="6"/>
                  </a:lnTo>
                  <a:lnTo>
                    <a:pt x="4874" y="0"/>
                  </a:lnTo>
                  <a:close/>
                </a:path>
              </a:pathLst>
            </a:custGeom>
            <a:solidFill>
              <a:srgbClr val="CC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7" name="Freeform 17"/>
            <p:cNvSpPr/>
            <p:nvPr/>
          </p:nvSpPr>
          <p:spPr>
            <a:xfrm>
              <a:off x="0" y="2184"/>
              <a:ext cx="7948" cy="1527"/>
            </a:xfrm>
            <a:custGeom>
              <a:avLst/>
              <a:gdLst>
                <a:gd name="txL" fmla="*/ 0 w 7948"/>
                <a:gd name="txT" fmla="*/ 0 h 1527"/>
                <a:gd name="txR" fmla="*/ 7948 w 7948"/>
                <a:gd name="txB" fmla="*/ 1527 h 1527"/>
              </a:gdLst>
              <a:ahLst/>
              <a:cxnLst>
                <a:cxn ang="0">
                  <a:pos x="0" y="42"/>
                </a:cxn>
                <a:cxn ang="0">
                  <a:pos x="0" y="1527"/>
                </a:cxn>
                <a:cxn ang="0">
                  <a:pos x="7948" y="1404"/>
                </a:cxn>
                <a:cxn ang="0">
                  <a:pos x="7948" y="0"/>
                </a:cxn>
                <a:cxn ang="0">
                  <a:pos x="3966" y="0"/>
                </a:cxn>
                <a:cxn ang="0">
                  <a:pos x="2518" y="156"/>
                </a:cxn>
                <a:cxn ang="0">
                  <a:pos x="2337" y="156"/>
                </a:cxn>
                <a:cxn ang="0">
                  <a:pos x="1066" y="111"/>
                </a:cxn>
                <a:cxn ang="0">
                  <a:pos x="0" y="42"/>
                </a:cxn>
              </a:cxnLst>
              <a:rect l="txL" t="txT" r="txR" b="txB"/>
              <a:pathLst>
                <a:path w="7948" h="1527">
                  <a:moveTo>
                    <a:pt x="0" y="42"/>
                  </a:moveTo>
                  <a:cubicBezTo>
                    <a:pt x="15" y="538"/>
                    <a:pt x="0" y="1031"/>
                    <a:pt x="0" y="1527"/>
                  </a:cubicBezTo>
                  <a:lnTo>
                    <a:pt x="7948" y="1404"/>
                  </a:lnTo>
                  <a:lnTo>
                    <a:pt x="7948" y="0"/>
                  </a:lnTo>
                  <a:lnTo>
                    <a:pt x="3966" y="0"/>
                  </a:lnTo>
                  <a:lnTo>
                    <a:pt x="2518" y="156"/>
                  </a:lnTo>
                  <a:lnTo>
                    <a:pt x="2337" y="156"/>
                  </a:lnTo>
                  <a:lnTo>
                    <a:pt x="1066" y="11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9966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8" name="Text Box 18"/>
            <p:cNvSpPr txBox="1"/>
            <p:nvPr/>
          </p:nvSpPr>
          <p:spPr>
            <a:xfrm>
              <a:off x="181" y="780"/>
              <a:ext cx="2896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660033"/>
                  </a:solidFill>
                </a:rPr>
                <a:t>硅铝层（花岗质层）</a:t>
              </a:r>
              <a:endParaRPr lang="zh-CN" altLang="en-US" sz="2400" b="1" dirty="0">
                <a:solidFill>
                  <a:srgbClr val="660033"/>
                </a:solidFill>
              </a:endParaRPr>
            </a:p>
          </p:txBody>
        </p:sp>
        <p:sp>
          <p:nvSpPr>
            <p:cNvPr id="30729" name="Text Box 19"/>
            <p:cNvSpPr txBox="1"/>
            <p:nvPr/>
          </p:nvSpPr>
          <p:spPr>
            <a:xfrm>
              <a:off x="4344" y="1560"/>
              <a:ext cx="2896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660033"/>
                  </a:solidFill>
                </a:rPr>
                <a:t>硅镁层（玄武质层）</a:t>
              </a:r>
              <a:endParaRPr lang="zh-CN" altLang="en-US" sz="2400" b="1" dirty="0">
                <a:solidFill>
                  <a:srgbClr val="660033"/>
                </a:solidFill>
              </a:endParaRPr>
            </a:p>
          </p:txBody>
        </p:sp>
        <p:sp>
          <p:nvSpPr>
            <p:cNvPr id="30730" name="Text Box 20"/>
            <p:cNvSpPr txBox="1"/>
            <p:nvPr/>
          </p:nvSpPr>
          <p:spPr>
            <a:xfrm>
              <a:off x="3077" y="2652"/>
              <a:ext cx="1448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660033"/>
                  </a:solidFill>
                </a:rPr>
                <a:t>地   幔</a:t>
              </a:r>
              <a:endParaRPr lang="zh-CN" altLang="en-US" sz="2400" b="1" dirty="0">
                <a:solidFill>
                  <a:srgbClr val="660033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 Box 2"/>
          <p:cNvSpPr txBox="1"/>
          <p:nvPr/>
        </p:nvSpPr>
        <p:spPr>
          <a:xfrm>
            <a:off x="430213" y="476250"/>
            <a:ext cx="8104187" cy="2103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较轻的地壳覆在地幔之上，处于类似于漂浮的状态。地壳薄的地方，地势也低，如大陆平原区和海洋区；地壳厚的地方，地势亦高，如大陆高原区。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在地幔的某一深度上，上覆岩石对地幔的压力处处相等，处于一种均衡状态。地质学家称之为：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地壳均衡原理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1747" name="Picture 5" descr="均衡原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05400" y="2857500"/>
            <a:ext cx="3995738" cy="3400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8" name="Picture 6" descr="均衡原理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00" y="3500438"/>
            <a:ext cx="4927600" cy="273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Text Box 7"/>
          <p:cNvSpPr txBox="1"/>
          <p:nvPr/>
        </p:nvSpPr>
        <p:spPr>
          <a:xfrm>
            <a:off x="2628900" y="6381750"/>
            <a:ext cx="46799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地壳均衡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一个动态平衡体系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Text Box 5"/>
          <p:cNvSpPr txBox="1"/>
          <p:nvPr/>
        </p:nvSpPr>
        <p:spPr>
          <a:xfrm>
            <a:off x="395288" y="404813"/>
            <a:ext cx="4319587" cy="4068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地壳的主要成分：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ea typeface="楷体_GB2312" pitchFamily="1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ea typeface="楷体_GB2312" pitchFamily="1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ea typeface="楷体_GB2312" pitchFamily="1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ea typeface="楷体_GB2312" pitchFamily="1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ea typeface="楷体_GB2312" pitchFamily="1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ea typeface="楷体_GB2312" pitchFamily="1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99"/>
                </a:solidFill>
                <a:ea typeface="楷体_GB2312" pitchFamily="1" charset="-122"/>
              </a:rPr>
              <a:t>资料来自美国乔治亚州立大学网</a:t>
            </a:r>
            <a:r>
              <a:rPr lang="en-US" altLang="zh-CN" sz="1400" dirty="0">
                <a:solidFill>
                  <a:srgbClr val="000099"/>
                </a:solidFill>
                <a:ea typeface="楷体_GB2312" pitchFamily="1" charset="-122"/>
              </a:rPr>
              <a:t>http://www.gsu.edu/</a:t>
            </a:r>
            <a:endParaRPr lang="en-US" altLang="zh-CN" sz="1400" dirty="0">
              <a:solidFill>
                <a:srgbClr val="000099"/>
              </a:solidFill>
              <a:ea typeface="楷体_GB2312" pitchFamily="1" charset="-122"/>
            </a:endParaRPr>
          </a:p>
        </p:txBody>
      </p:sp>
      <p:graphicFrame>
        <p:nvGraphicFramePr>
          <p:cNvPr id="33795" name="Group 3"/>
          <p:cNvGraphicFramePr>
            <a:graphicFrameLocks noGrp="1"/>
          </p:cNvGraphicFramePr>
          <p:nvPr/>
        </p:nvGraphicFramePr>
        <p:xfrm>
          <a:off x="539750" y="908050"/>
          <a:ext cx="3887788" cy="3230563"/>
        </p:xfrm>
        <a:graphic>
          <a:graphicData uri="http://schemas.openxmlformats.org/drawingml/2006/table">
            <a:tbl>
              <a:tblPr/>
              <a:tblGrid>
                <a:gridCol w="836613"/>
                <a:gridCol w="3051175"/>
              </a:tblGrid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元素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重量比例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氧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46.6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硅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铝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铁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钙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3.6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钠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2.8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钾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2.6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镁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其他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830" name="左箭头标注 6"/>
          <p:cNvSpPr/>
          <p:nvPr/>
        </p:nvSpPr>
        <p:spPr>
          <a:xfrm>
            <a:off x="4572000" y="908050"/>
            <a:ext cx="4321175" cy="3313113"/>
          </a:xfrm>
          <a:prstGeom prst="leftArrowCallout">
            <a:avLst>
              <a:gd name="adj1" fmla="val 15824"/>
              <a:gd name="adj2" fmla="val 17402"/>
              <a:gd name="adj3" fmla="val 16738"/>
              <a:gd name="adj4" fmla="val 78657"/>
            </a:avLst>
          </a:prstGeom>
          <a:solidFill>
            <a:srgbClr val="CCFFFF">
              <a:alpha val="38823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这些元素，大部分以硅酸盐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矿物的形式存在，如长石、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角闪石、辉石、橄榄石、云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母、高岭石等；碳酸盐，如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方解石（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CaCO</a:t>
            </a:r>
            <a:r>
              <a:rPr lang="en-US" altLang="zh-CN" sz="20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）和白云石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CaMg[CO</a:t>
            </a:r>
            <a:r>
              <a:rPr lang="en-US" altLang="zh-CN" sz="20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en-US" altLang="zh-CN" sz="20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）；氧化物，</a:t>
            </a:r>
            <a:endParaRPr lang="en-US" altLang="zh-CN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如石英（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SiO</a:t>
            </a:r>
            <a:r>
              <a:rPr lang="en-US" altLang="zh-CN" sz="20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9"/>
          <p:cNvGrpSpPr/>
          <p:nvPr/>
        </p:nvGrpSpPr>
        <p:grpSpPr>
          <a:xfrm>
            <a:off x="684213" y="4725988"/>
            <a:ext cx="8135937" cy="1944687"/>
            <a:chOff x="0" y="0"/>
            <a:chExt cx="12814" cy="3063"/>
          </a:xfrm>
        </p:grpSpPr>
        <p:pic>
          <p:nvPicPr>
            <p:cNvPr id="32808" name="Picture 6" descr="F:\Teaching\5内动力地质作用及地质构造\The Painted Desert by Jon Sullivan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32" y="0"/>
              <a:ext cx="4082" cy="306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809" name="Picture 40" descr="D:\minerals\石头峪(1067560693)-山西灵邱赤铁矿20cmb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5" y="0"/>
              <a:ext cx="3855" cy="30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810" name="Picture 3" descr="鈣鋁榴石Grossular-2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28" cy="29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811" name="TextBox 8"/>
            <p:cNvSpPr txBox="1"/>
            <p:nvPr/>
          </p:nvSpPr>
          <p:spPr>
            <a:xfrm>
              <a:off x="9299" y="2531"/>
              <a:ext cx="102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FFC000"/>
                  </a:solidFill>
                </a:rPr>
                <a:t>岩石</a:t>
              </a:r>
              <a:endParaRPr lang="zh-CN" altLang="en-US" sz="1600" dirty="0">
                <a:solidFill>
                  <a:srgbClr val="FFC000"/>
                </a:solidFill>
              </a:endParaRPr>
            </a:p>
          </p:txBody>
        </p:sp>
        <p:sp>
          <p:nvSpPr>
            <p:cNvPr id="32812" name="TextBox 9"/>
            <p:cNvSpPr txBox="1"/>
            <p:nvPr/>
          </p:nvSpPr>
          <p:spPr>
            <a:xfrm>
              <a:off x="4309" y="2496"/>
              <a:ext cx="1021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003399"/>
                  </a:solidFill>
                </a:rPr>
                <a:t>矿产</a:t>
              </a:r>
              <a:endParaRPr lang="zh-CN" altLang="en-US" sz="1600" dirty="0">
                <a:solidFill>
                  <a:srgbClr val="003399"/>
                </a:solidFill>
              </a:endParaRPr>
            </a:p>
          </p:txBody>
        </p:sp>
        <p:sp>
          <p:nvSpPr>
            <p:cNvPr id="32813" name="TextBox 10"/>
            <p:cNvSpPr txBox="1"/>
            <p:nvPr/>
          </p:nvSpPr>
          <p:spPr>
            <a:xfrm>
              <a:off x="2494" y="2381"/>
              <a:ext cx="1021" cy="5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FFC000"/>
                  </a:solidFill>
                </a:rPr>
                <a:t>矿物</a:t>
              </a:r>
              <a:endParaRPr lang="zh-CN" altLang="en-US" sz="1600" dirty="0">
                <a:solidFill>
                  <a:srgbClr val="FFC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3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Box 2"/>
          <p:cNvSpPr txBox="1"/>
          <p:nvPr/>
        </p:nvSpPr>
        <p:spPr>
          <a:xfrm>
            <a:off x="323850" y="188913"/>
            <a:ext cx="84963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三种成因的地壳岩石：岩浆岩、变质岩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合称结晶岩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和沉积岩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4819" name="Group 3"/>
          <p:cNvGraphicFramePr>
            <a:graphicFrameLocks noGrp="1"/>
          </p:cNvGraphicFramePr>
          <p:nvPr/>
        </p:nvGraphicFramePr>
        <p:xfrm>
          <a:off x="323850" y="836613"/>
          <a:ext cx="8569325" cy="5768976"/>
        </p:xfrm>
        <a:graphic>
          <a:graphicData uri="http://schemas.openxmlformats.org/drawingml/2006/table">
            <a:tbl>
              <a:tblPr/>
              <a:tblGrid>
                <a:gridCol w="1025525"/>
                <a:gridCol w="4614863"/>
                <a:gridCol w="2928937"/>
              </a:tblGrid>
              <a:tr h="592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种类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成 因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图 例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岩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浆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岩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生成于地壳之下或地壳深部的高温硅酸盐物质（岩浆）侵入地壳上部或喷出地表、冷凝形成的岩石。</a:t>
                      </a:r>
                      <a:endParaRPr kumimoji="0" 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20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变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质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岩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已经存在的岩石，由于地壳内部的高温高压或化学活动性流体的作用，使其原来的结构构造或矿物成份发生改变，而形成的一种新的岩石。</a:t>
                      </a:r>
                      <a:endParaRPr kumimoji="0" 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1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沉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积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岩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岩石风化破坏的产物（碎屑、粘土矿物、化学离子）在地表被剥蚀、搬运及沉积之后，再经过压密、胶结而形成的岩石。</a:t>
                      </a:r>
                      <a:endParaRPr kumimoji="0" 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宋体" panose="02010600030101010101" pitchFamily="2" charset="-122"/>
                      </a:endParaRPr>
                    </a:p>
                  </a:txBody>
                  <a:tcPr marL="91444" marR="91444" marT="45727" marB="4572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817" name="Picture 7" descr="C:\Users\wen\Desktop\Agate Pebble-28x23x11mm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11863" y="1449388"/>
            <a:ext cx="2830512" cy="165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18" name="Picture 5" descr="C:\Users\wen\Desktop\快乐鱼(中华奇石网)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21388" y="4949825"/>
            <a:ext cx="2825750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19" name="TextBox 8"/>
          <p:cNvSpPr txBox="1"/>
          <p:nvPr/>
        </p:nvSpPr>
        <p:spPr>
          <a:xfrm>
            <a:off x="8027988" y="2708275"/>
            <a:ext cx="865187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FFFF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玄武岩</a:t>
            </a:r>
            <a:endParaRPr lang="zh-CN" altLang="en-US" sz="1600" dirty="0">
              <a:solidFill>
                <a:srgbClr val="FFFF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820" name="Picture 2" descr="C:\Users\wen\Desktop\Amitsoq Gnei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63" y="3108325"/>
            <a:ext cx="2835275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21" name="TextBox 10"/>
          <p:cNvSpPr txBox="1"/>
          <p:nvPr/>
        </p:nvSpPr>
        <p:spPr>
          <a:xfrm>
            <a:off x="8099425" y="4437063"/>
            <a:ext cx="865188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FFFF99"/>
                </a:solidFill>
                <a:ea typeface="黑体" panose="02010609060101010101" pitchFamily="49" charset="-122"/>
              </a:rPr>
              <a:t>片麻岩</a:t>
            </a:r>
            <a:endParaRPr lang="zh-CN" altLang="en-US" sz="16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  <p:sp>
        <p:nvSpPr>
          <p:cNvPr id="33822" name="TextBox 9"/>
          <p:cNvSpPr txBox="1"/>
          <p:nvPr/>
        </p:nvSpPr>
        <p:spPr>
          <a:xfrm>
            <a:off x="8245475" y="6257925"/>
            <a:ext cx="647700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FFFF99"/>
                </a:solidFill>
                <a:ea typeface="黑体" panose="02010609060101010101" pitchFamily="49" charset="-122"/>
              </a:rPr>
              <a:t>砂岩</a:t>
            </a:r>
            <a:endParaRPr lang="zh-CN" altLang="en-US" sz="1600" dirty="0">
              <a:solidFill>
                <a:srgbClr val="FFFF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Text Box 1029"/>
          <p:cNvSpPr txBox="1"/>
          <p:nvPr/>
        </p:nvSpPr>
        <p:spPr>
          <a:xfrm>
            <a:off x="466725" y="584200"/>
            <a:ext cx="8137525" cy="5178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固体地壳之外，还有三个相互重叠的圈。对地表的影响很大。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．地球的外圈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a.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大气圈：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厚度在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几万米以上，渐渐过渡到宇宙气体，其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3/4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集中在地表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10km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范围内。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低层大气的成分：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N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78%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（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21%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Ar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0.9%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0.02-0.04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H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O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臭氧层：在平流层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20-30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公里高度范围，臭氧（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）的体积分数较高（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2-10 ppm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）（对流层中臭氧浓度为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0.05 ppm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），称为臭氧层。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 Box 3"/>
          <p:cNvSpPr txBox="1"/>
          <p:nvPr/>
        </p:nvSpPr>
        <p:spPr>
          <a:xfrm>
            <a:off x="371475" y="6359525"/>
            <a:ext cx="80279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186055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地球在宇宙中是个极为普通的星球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太阳系的第三颗行星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267" name="Picture 2" descr="C:\Users\wen\AppData\Local\Microsoft\Windows\Temporary Internet Files\Content.IE5\KH3OIAV5\solarsystem[1]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214313"/>
            <a:ext cx="8256587" cy="619283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Oval 4"/>
          <p:cNvSpPr/>
          <p:nvPr/>
        </p:nvSpPr>
        <p:spPr>
          <a:xfrm>
            <a:off x="2919413" y="1844675"/>
            <a:ext cx="571500" cy="503238"/>
          </a:xfrm>
          <a:prstGeom prst="ellipse">
            <a:avLst/>
          </a:prstGeom>
          <a:noFill/>
          <a:ln w="25400" cap="flat" cmpd="sng">
            <a:solidFill>
              <a:srgbClr val="FFFF00"/>
            </a:solidFill>
            <a:prstDash val="sysDot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Text Box 1029"/>
          <p:cNvSpPr txBox="1"/>
          <p:nvPr/>
        </p:nvSpPr>
        <p:spPr>
          <a:xfrm>
            <a:off x="755650" y="584200"/>
            <a:ext cx="7416800" cy="2514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大气圈的作用：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为地表及地表生命提供保护；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地表生命的充分和必要环境；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  外动力地质作用营力；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  地球系统的物质循环媒介。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pic>
        <p:nvPicPr>
          <p:cNvPr id="36867" name="Picture 3" descr="https://timgsa.baidu.com/timg?image&amp;quality=80&amp;size=b9999_10000&amp;sec=1505828106693&amp;di=f92eb3debf50b53eea33ffba34c0d8cc&amp;imgtype=0&amp;src=http%3A%2F%2Fimgsrc.baidu.com%2Fimgad%2Fpic%2Fitem%2F34fae6cd7b899e51370dac0948a7d933c8950d2f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3625850"/>
            <a:ext cx="4500562" cy="300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Picture 5" descr="https://timgsa.baidu.com/timg?image&amp;quality=80&amp;size=b9999_10000&amp;sec=1506423005&amp;di=a1d8e4848acee0ed8c0bf9ae0ed0c48a&amp;imgtype=jpg&amp;er=1&amp;src=http%3A%2F%2Fimg2.xiukee.com%2Fupload%2F2016%2F6%2F7%2F6d10000627b02941454.jpg%40100q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9338" y="3600450"/>
            <a:ext cx="4083050" cy="3052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7"/>
          <p:cNvSpPr txBox="1"/>
          <p:nvPr/>
        </p:nvSpPr>
        <p:spPr>
          <a:xfrm>
            <a:off x="468313" y="579438"/>
            <a:ext cx="7889875" cy="302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b.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水圈：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地球表面有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的水，其中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97.6 %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以上分布在海洋中。地表的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％被海洋覆盖。少量（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2.1 %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）分布在极地和高山冰川；很少部分存在于江河湖海及地下岩土空隙中。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全球每年有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500,000 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的水处于蒸发和降雨的运动过程中，陆地得到约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40,000 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来自海洋的水，这些水最终以河流的形式从陆地返回海洋。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7891" name="Picture 4" descr="glacier"/>
          <p:cNvPicPr>
            <a:picLocks noChangeAspect="1"/>
          </p:cNvPicPr>
          <p:nvPr/>
        </p:nvPicPr>
        <p:blipFill>
          <a:blip r:embed="rId1">
            <a:lum contrast="6000"/>
          </a:blip>
          <a:srcRect/>
          <a:stretch>
            <a:fillRect/>
          </a:stretch>
        </p:blipFill>
        <p:spPr>
          <a:xfrm>
            <a:off x="3841750" y="3806825"/>
            <a:ext cx="4314825" cy="283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Picture 6" descr="https://timgsa.baidu.com/timg?image&amp;quality=80&amp;size=b9999_10000&amp;sec=1506000733520&amp;di=fd0372703cedd37d7095e185eb4f365b&amp;imgtype=0&amp;src=http%3A%2F%2Fa0.att.hudong.com%2F40%2F07%2F01200000000481118440735749540_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800475"/>
            <a:ext cx="2857500" cy="283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 Box 7"/>
          <p:cNvSpPr txBox="1"/>
          <p:nvPr/>
        </p:nvSpPr>
        <p:spPr>
          <a:xfrm>
            <a:off x="468313" y="579438"/>
            <a:ext cx="7889875" cy="2659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水圈的作用：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外动力地质作用（风化、剥蚀、搬运、沉积）的最重要营力；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生命离不开水，生态因水而变；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（人类）水资源。</a:t>
            </a:r>
            <a:endParaRPr lang="zh-CN" altLang="en-US" sz="2400" dirty="0"/>
          </a:p>
        </p:txBody>
      </p:sp>
      <p:pic>
        <p:nvPicPr>
          <p:cNvPr id="38915" name="Picture 6" descr="庐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4188" y="3868738"/>
            <a:ext cx="3557587" cy="266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3868738"/>
            <a:ext cx="5508625" cy="2668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8"/>
          <p:cNvSpPr txBox="1"/>
          <p:nvPr/>
        </p:nvSpPr>
        <p:spPr>
          <a:xfrm>
            <a:off x="539750" y="692150"/>
            <a:ext cx="7858125" cy="3200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c.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生物圈：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上到大气层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10km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的高空，下到地壳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3km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深处及大洋底都有生物，大部分集中在地表及水圈上层。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生物圈的作用：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生态系统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生物资源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39" name="Picture 3" descr="https://timgsa.baidu.com/timg?image&amp;quality=80&amp;size=b9999_10000&amp;sec=1505829095183&amp;di=5d92413a1d780a3a50a8c3f6fdba4215&amp;imgtype=0&amp;src=http%3A%2F%2Fgb.cri.cn%2Fmmsource%2Fimages%2F2012%2F11%2F17%2F15%2F977177048462589867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0" y="4037013"/>
            <a:ext cx="3867150" cy="2416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0" name="Picture 5" descr="https://timgsa.baidu.com/timg?image&amp;quality=80&amp;size=b9999_10000&amp;sec=1506423942&amp;di=a9a443ba266e4442d1d0a7b87af7ed49&amp;imgtype=jpg&amp;er=1&amp;src=http%3A%2F%2Fimgsrc.baidu.com%2Fimage%2Fc0%253Dshijue1%252C0%252C0%252C294%252C40%2Fsign%3D59969f271530e924dba9947224610473%2Fb999a9014c086e06430bbd6408087bf40ad1cb7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4037013"/>
            <a:ext cx="5213350" cy="2416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Picture 4" descr="sc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 Box 5"/>
          <p:cNvSpPr txBox="1"/>
          <p:nvPr/>
        </p:nvSpPr>
        <p:spPr>
          <a:xfrm>
            <a:off x="500063" y="1643063"/>
            <a:ext cx="7385050" cy="173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活动的岩石圈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从地球的内部改造地壳岩体及地表的形态；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活跃的外层水圈、大气圈和生物圈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从地球外部改造地壳、相互作用和依存。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ext Box 2"/>
          <p:cNvSpPr txBox="1"/>
          <p:nvPr/>
        </p:nvSpPr>
        <p:spPr>
          <a:xfrm>
            <a:off x="539750" y="692150"/>
            <a:ext cx="7775575" cy="1997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4.造岩矿物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地壳的组成元素：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Mg …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。它们绝大多数以化合物的形式存在地壳中。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地壳中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天然形成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元素单质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Text Box 5"/>
          <p:cNvSpPr txBox="1"/>
          <p:nvPr/>
        </p:nvSpPr>
        <p:spPr>
          <a:xfrm>
            <a:off x="514350" y="3068638"/>
            <a:ext cx="7920038" cy="2462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地球上已发现四千多种矿物，其中构成地壳岩石的主要矿物（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99%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以上）不过几十种。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组成岩石的主要矿物称为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造岩矿物。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造岩矿物中最常见的是硅酸盐（如长石），其次是碳酸盐（如方解石）和氧化物（如石英）。元素以单质形式存在（如金刚石或自然金）的量极少。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Text Box 2"/>
          <p:cNvSpPr txBox="1"/>
          <p:nvPr/>
        </p:nvSpPr>
        <p:spPr>
          <a:xfrm>
            <a:off x="468313" y="620713"/>
            <a:ext cx="7920037" cy="3932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矿物的肉眼鉴定特征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由于矿物的具有特定的化学成分，并且绝大部分是结晶体（即其内部质点的排列是有序的），从而使其具有特定的物理性质、化学性质和外部形态等特征。这些特征是我们鉴定矿物的依据。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矿物的肉眼鉴定方法，即只借助肉眼观察及少量简单测试手段（如放大镜、小刀、盐酸等）的鉴定方法。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矿物的肉眼鉴定特征主要包括颜色、形态、硬度、光泽、解理、断口、盐酸反应，等等。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ext Box 3"/>
          <p:cNvSpPr txBox="1"/>
          <p:nvPr/>
        </p:nvSpPr>
        <p:spPr>
          <a:xfrm>
            <a:off x="755650" y="620713"/>
            <a:ext cx="7561263" cy="228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）颜色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由于其特定的化学成分，矿物具有特定的颜色。矿物的颜色是指其新鲜表面在自然光下的颜色。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颜色矿物的颜色非常丰富多样：白、黑、红、绿、黄、兰、紫、。。。 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 Box 2"/>
          <p:cNvSpPr txBox="1"/>
          <p:nvPr/>
        </p:nvSpPr>
        <p:spPr>
          <a:xfrm>
            <a:off x="395288" y="260350"/>
            <a:ext cx="792321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白色：方解石、白云石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白，或略带浅粉色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、斜长石、高岭石、滑石、白云母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薄片透明，厚片亮银白色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、石英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乳白色或透明，也有显灰色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39750" y="1285875"/>
            <a:ext cx="8104188" cy="5383213"/>
            <a:chOff x="0" y="0"/>
            <a:chExt cx="8104188" cy="5383213"/>
          </a:xfrm>
        </p:grpSpPr>
        <p:grpSp>
          <p:nvGrpSpPr>
            <p:cNvPr id="45060" name="Group 4"/>
            <p:cNvGrpSpPr/>
            <p:nvPr/>
          </p:nvGrpSpPr>
          <p:grpSpPr>
            <a:xfrm>
              <a:off x="198438" y="271463"/>
              <a:ext cx="3905250" cy="2660650"/>
              <a:chOff x="0" y="0"/>
              <a:chExt cx="2460" cy="1676"/>
            </a:xfrm>
          </p:grpSpPr>
          <p:pic>
            <p:nvPicPr>
              <p:cNvPr id="45070" name="Picture 6" descr="鱗片狀方解石CALCITE-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0"/>
                <a:ext cx="2234" cy="167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5071" name="Text Box 10"/>
              <p:cNvSpPr txBox="1"/>
              <p:nvPr/>
            </p:nvSpPr>
            <p:spPr>
              <a:xfrm>
                <a:off x="1598" y="54"/>
                <a:ext cx="862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FFFFFF"/>
                    </a:solidFill>
                    <a:ea typeface="楷体_GB2312" pitchFamily="1" charset="-122"/>
                  </a:rPr>
                  <a:t>方解石</a:t>
                </a:r>
                <a:endParaRPr lang="zh-CN" altLang="en-US" sz="2000" dirty="0">
                  <a:solidFill>
                    <a:srgbClr val="FFFFFF"/>
                  </a:solidFill>
                  <a:ea typeface="楷体_GB2312" pitchFamily="1" charset="-122"/>
                </a:endParaRPr>
              </a:p>
            </p:txBody>
          </p:sp>
        </p:grpSp>
        <p:grpSp>
          <p:nvGrpSpPr>
            <p:cNvPr id="45061" name="Group 7"/>
            <p:cNvGrpSpPr/>
            <p:nvPr/>
          </p:nvGrpSpPr>
          <p:grpSpPr>
            <a:xfrm>
              <a:off x="4451350" y="0"/>
              <a:ext cx="3397250" cy="2647950"/>
              <a:chOff x="0" y="0"/>
              <a:chExt cx="2140" cy="1668"/>
            </a:xfrm>
          </p:grpSpPr>
          <p:pic>
            <p:nvPicPr>
              <p:cNvPr id="45068" name="Picture 9" descr="白雲石Dolomite-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" y="10"/>
                <a:ext cx="2122" cy="165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5069" name="Text Box 11"/>
              <p:cNvSpPr txBox="1"/>
              <p:nvPr/>
            </p:nvSpPr>
            <p:spPr>
              <a:xfrm>
                <a:off x="0" y="0"/>
                <a:ext cx="2121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FFFFFF"/>
                    </a:solidFill>
                    <a:ea typeface="楷体_GB2312" pitchFamily="1" charset="-122"/>
                  </a:rPr>
                  <a:t>白云石              （白、浅粉色）  </a:t>
                </a:r>
                <a:endParaRPr lang="zh-CN" altLang="en-US" sz="2000" dirty="0">
                  <a:solidFill>
                    <a:srgbClr val="FFFFFF"/>
                  </a:solidFill>
                  <a:ea typeface="楷体_GB2312" pitchFamily="1" charset="-122"/>
                </a:endParaRPr>
              </a:p>
            </p:txBody>
          </p:sp>
        </p:grpSp>
        <p:grpSp>
          <p:nvGrpSpPr>
            <p:cNvPr id="45062" name="Group 10"/>
            <p:cNvGrpSpPr/>
            <p:nvPr/>
          </p:nvGrpSpPr>
          <p:grpSpPr>
            <a:xfrm>
              <a:off x="0" y="2647950"/>
              <a:ext cx="3889375" cy="2693988"/>
              <a:chOff x="0" y="0"/>
              <a:chExt cx="2450" cy="1697"/>
            </a:xfrm>
          </p:grpSpPr>
          <p:pic>
            <p:nvPicPr>
              <p:cNvPr id="45066" name="Picture 7" descr="鈉長石Albite-6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280" cy="169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5067" name="Text Box 12"/>
              <p:cNvSpPr txBox="1"/>
              <p:nvPr/>
            </p:nvSpPr>
            <p:spPr>
              <a:xfrm>
                <a:off x="1679" y="42"/>
                <a:ext cx="771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FFFFFF"/>
                    </a:solidFill>
                    <a:ea typeface="楷体_GB2312" pitchFamily="1" charset="-122"/>
                  </a:rPr>
                  <a:t>斜长石</a:t>
                </a:r>
                <a:endParaRPr lang="zh-CN" altLang="en-US" sz="2000" dirty="0">
                  <a:solidFill>
                    <a:srgbClr val="FFFFFF"/>
                  </a:solidFill>
                  <a:ea typeface="楷体_GB2312" pitchFamily="1" charset="-122"/>
                </a:endParaRPr>
              </a:p>
            </p:txBody>
          </p:sp>
        </p:grpSp>
        <p:grpSp>
          <p:nvGrpSpPr>
            <p:cNvPr id="45063" name="Group 13"/>
            <p:cNvGrpSpPr/>
            <p:nvPr/>
          </p:nvGrpSpPr>
          <p:grpSpPr>
            <a:xfrm>
              <a:off x="3960813" y="2574925"/>
              <a:ext cx="4143375" cy="2808288"/>
              <a:chOff x="0" y="0"/>
              <a:chExt cx="2610" cy="1769"/>
            </a:xfrm>
          </p:grpSpPr>
          <p:pic>
            <p:nvPicPr>
              <p:cNvPr id="45064" name="Picture 8" descr="權杖水晶SCEPTER QUARTZ-黄大一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540" cy="176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5065" name="Text Box 13"/>
              <p:cNvSpPr txBox="1"/>
              <p:nvPr/>
            </p:nvSpPr>
            <p:spPr>
              <a:xfrm>
                <a:off x="990" y="43"/>
                <a:ext cx="1620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FFFFFF"/>
                    </a:solidFill>
                    <a:ea typeface="楷体_GB2312" pitchFamily="1" charset="-122"/>
                  </a:rPr>
                  <a:t>水晶（透明、乳白）</a:t>
                </a:r>
                <a:endParaRPr lang="zh-CN" altLang="en-US" sz="2000" dirty="0">
                  <a:solidFill>
                    <a:srgbClr val="FFFFFF"/>
                  </a:solidFill>
                  <a:ea typeface="楷体_GB2312" pitchFamily="1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082" name="Group 2"/>
          <p:cNvGrpSpPr/>
          <p:nvPr/>
        </p:nvGrpSpPr>
        <p:grpSpPr>
          <a:xfrm>
            <a:off x="4716463" y="836613"/>
            <a:ext cx="3883025" cy="3384550"/>
            <a:chOff x="0" y="0"/>
            <a:chExt cx="2400" cy="2112"/>
          </a:xfrm>
        </p:grpSpPr>
        <p:pic>
          <p:nvPicPr>
            <p:cNvPr id="46090" name="Picture 19" descr="hornblende-s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2400" cy="2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6091" name="Text Box 20"/>
            <p:cNvSpPr txBox="1"/>
            <p:nvPr/>
          </p:nvSpPr>
          <p:spPr>
            <a:xfrm>
              <a:off x="91" y="90"/>
              <a:ext cx="726" cy="285"/>
            </a:xfrm>
            <a:prstGeom prst="rect">
              <a:avLst/>
            </a:prstGeom>
            <a:solidFill>
              <a:srgbClr val="FFFF99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 pitchFamily="1" charset="-122"/>
                </a:rPr>
                <a:t>角闪石</a:t>
              </a:r>
              <a:endParaRPr lang="zh-CN" altLang="en-US" sz="2400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</p:grpSp>
      <p:sp>
        <p:nvSpPr>
          <p:cNvPr id="46083" name="Text Box 3"/>
          <p:cNvSpPr txBox="1"/>
          <p:nvPr/>
        </p:nvSpPr>
        <p:spPr>
          <a:xfrm>
            <a:off x="395288" y="260350"/>
            <a:ext cx="60483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黑色：辉石、角闪石、黑云母；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6084" name="Group 6"/>
          <p:cNvGrpSpPr/>
          <p:nvPr/>
        </p:nvGrpSpPr>
        <p:grpSpPr>
          <a:xfrm>
            <a:off x="468313" y="981075"/>
            <a:ext cx="3382962" cy="3068638"/>
            <a:chOff x="0" y="0"/>
            <a:chExt cx="2131" cy="1933"/>
          </a:xfrm>
        </p:grpSpPr>
        <p:pic>
          <p:nvPicPr>
            <p:cNvPr id="46088" name="Picture 14" descr="augit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131" cy="19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6089" name="AutoShape 16"/>
            <p:cNvSpPr/>
            <p:nvPr/>
          </p:nvSpPr>
          <p:spPr>
            <a:xfrm rot="-1029913">
              <a:off x="1315" y="227"/>
              <a:ext cx="771" cy="317"/>
            </a:xfrm>
            <a:prstGeom prst="leftArrowCallout">
              <a:avLst>
                <a:gd name="adj1" fmla="val 25000"/>
                <a:gd name="adj2" fmla="val 25000"/>
                <a:gd name="adj3" fmla="val 40536"/>
                <a:gd name="adj4" fmla="val 66667"/>
              </a:avLst>
            </a:pr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 pitchFamily="1" charset="-122"/>
                </a:rPr>
                <a:t>辉石</a:t>
              </a:r>
              <a:endParaRPr lang="zh-CN" altLang="en-US" sz="2400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971550" y="3325813"/>
            <a:ext cx="4249738" cy="3532187"/>
            <a:chOff x="0" y="0"/>
            <a:chExt cx="2677" cy="2225"/>
          </a:xfrm>
        </p:grpSpPr>
        <p:pic>
          <p:nvPicPr>
            <p:cNvPr id="46086" name="Picture 8" descr="Biotite-s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677" cy="22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6087" name="Text Box 12"/>
            <p:cNvSpPr txBox="1"/>
            <p:nvPr/>
          </p:nvSpPr>
          <p:spPr>
            <a:xfrm>
              <a:off x="1724" y="1834"/>
              <a:ext cx="725" cy="288"/>
            </a:xfrm>
            <a:prstGeom prst="rect">
              <a:avLst/>
            </a:prstGeom>
            <a:solidFill>
              <a:srgbClr val="FFFF99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ea typeface="楷体_GB2312" pitchFamily="1" charset="-122"/>
                </a:rPr>
                <a:t>黑云母</a:t>
              </a:r>
              <a:endParaRPr lang="zh-CN" altLang="en-US" sz="2400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 Box 2"/>
          <p:cNvSpPr txBox="1"/>
          <p:nvPr/>
        </p:nvSpPr>
        <p:spPr>
          <a:xfrm>
            <a:off x="482600" y="631825"/>
            <a:ext cx="7761288" cy="3228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普通，又特殊（位置、物理化学条件...）→ 生命，→→人类。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人类：耕耘建设、挖掘宝藏、探索自然奥秘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</a:endParaRPr>
          </a:p>
          <a:p>
            <a:pPr marL="0" lvl="0" indent="0" eaLnBrk="1" hangingPunct="1">
              <a:spcBef>
                <a:spcPct val="0"/>
              </a:spcBef>
              <a:spcAft>
                <a:spcPct val="5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生产生活的需要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认识地球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矿物岩石性质，地质作用规律等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好奇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渴望了解地球的秘密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6" name="Picture 11" descr="D:\minerals\矿物之美\Pyrite黄铁矿\黄铁矿Pyrite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1525" y="981075"/>
            <a:ext cx="3816350" cy="315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Text Box 2"/>
          <p:cNvSpPr txBox="1"/>
          <p:nvPr/>
        </p:nvSpPr>
        <p:spPr>
          <a:xfrm>
            <a:off x="468313" y="260350"/>
            <a:ext cx="79930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黄色：黄铁矿、自然金、自然硫、褐铁矿（黄褐色）。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7108" name="Group 4"/>
          <p:cNvGrpSpPr/>
          <p:nvPr/>
        </p:nvGrpSpPr>
        <p:grpSpPr>
          <a:xfrm>
            <a:off x="4743450" y="3971925"/>
            <a:ext cx="3816350" cy="2886075"/>
            <a:chOff x="0" y="0"/>
            <a:chExt cx="2494" cy="1930"/>
          </a:xfrm>
        </p:grpSpPr>
        <p:pic>
          <p:nvPicPr>
            <p:cNvPr id="47114" name="Picture 20" descr="硫黃sulfur-ITALY-Owner CARNEGIE-(李泽林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7" cy="19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7115" name="Text Box 21"/>
            <p:cNvSpPr txBox="1"/>
            <p:nvPr/>
          </p:nvSpPr>
          <p:spPr>
            <a:xfrm>
              <a:off x="1788" y="43"/>
              <a:ext cx="706" cy="2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FFFF00"/>
                  </a:solidFill>
                  <a:ea typeface="楷体_GB2312" pitchFamily="1" charset="-122"/>
                </a:rPr>
                <a:t>自然硫</a:t>
              </a:r>
              <a:endParaRPr lang="zh-CN" altLang="en-US" sz="2000" dirty="0">
                <a:solidFill>
                  <a:srgbClr val="FFFF00"/>
                </a:solidFill>
                <a:ea typeface="楷体_GB2312" pitchFamily="1" charset="-122"/>
              </a:endParaRPr>
            </a:p>
          </p:txBody>
        </p:sp>
      </p:grpSp>
      <p:pic>
        <p:nvPicPr>
          <p:cNvPr id="47109" name="Picture 16" descr="金GOLD-9-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525" y="4149725"/>
            <a:ext cx="3527425" cy="270827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7110" name="Text Box 15"/>
          <p:cNvSpPr txBox="1"/>
          <p:nvPr/>
        </p:nvSpPr>
        <p:spPr>
          <a:xfrm>
            <a:off x="3148013" y="4292600"/>
            <a:ext cx="10080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00"/>
                </a:solidFill>
                <a:ea typeface="楷体_GB2312" pitchFamily="1" charset="-122"/>
              </a:rPr>
              <a:t>自然金</a:t>
            </a:r>
            <a:endParaRPr lang="zh-CN" altLang="en-US" sz="2000" dirty="0">
              <a:solidFill>
                <a:srgbClr val="FFFF00"/>
              </a:solidFill>
              <a:ea typeface="楷体_GB2312" pitchFamily="1" charset="-122"/>
            </a:endParaRPr>
          </a:p>
        </p:txBody>
      </p:sp>
      <p:sp>
        <p:nvSpPr>
          <p:cNvPr id="47111" name="Text Box 15"/>
          <p:cNvSpPr txBox="1"/>
          <p:nvPr/>
        </p:nvSpPr>
        <p:spPr>
          <a:xfrm>
            <a:off x="3635375" y="1052513"/>
            <a:ext cx="1008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00"/>
                </a:solidFill>
                <a:ea typeface="楷体_GB2312" pitchFamily="1" charset="-122"/>
              </a:rPr>
              <a:t>黄铁矿</a:t>
            </a:r>
            <a:endParaRPr lang="zh-CN" altLang="en-US" sz="2000" dirty="0">
              <a:solidFill>
                <a:srgbClr val="FFFF00"/>
              </a:solidFill>
              <a:ea typeface="楷体_GB2312" pitchFamily="1" charset="-122"/>
            </a:endParaRPr>
          </a:p>
        </p:txBody>
      </p:sp>
      <p:pic>
        <p:nvPicPr>
          <p:cNvPr id="47112" name="Picture 13" descr="D:\minerals\limonite褐铁矿\（www.mindat.org）-limonite-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8063"/>
            <a:ext cx="3900488" cy="2925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13" name="Text Box 15"/>
          <p:cNvSpPr txBox="1"/>
          <p:nvPr/>
        </p:nvSpPr>
        <p:spPr>
          <a:xfrm>
            <a:off x="7464425" y="1084263"/>
            <a:ext cx="1008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00000"/>
                </a:solidFill>
                <a:ea typeface="楷体_GB2312" pitchFamily="1" charset="-122"/>
              </a:rPr>
              <a:t>褐铁矿</a:t>
            </a:r>
            <a:endParaRPr lang="zh-CN" altLang="en-US" sz="2000" dirty="0">
              <a:solidFill>
                <a:srgbClr val="C0000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Picture 15" descr="F:\Teaching\4 minerals and rocks\minerals矿物\Kspar-b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079500"/>
            <a:ext cx="3227388" cy="2420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9" descr="辰砂Cinnabar-5-(许博俊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35375" y="981075"/>
            <a:ext cx="2663825" cy="2519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2" name="Picture 21" descr="何不来看看-美国图森2008矿物展-坦桑尼亚的锰铝榴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75" y="3894138"/>
            <a:ext cx="2816225" cy="2703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3" name="Text Box 3"/>
          <p:cNvSpPr txBox="1"/>
          <p:nvPr/>
        </p:nvSpPr>
        <p:spPr>
          <a:xfrm>
            <a:off x="395288" y="115888"/>
            <a:ext cx="8135937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红色：正长石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肉红色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、赤铁矿（粉末）、辰砂、石榴石、红刚玉、粉红色电气石。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8134" name="Picture 11" descr="多色性電氣石Elbaite(with Quartz and Albite)-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59113" y="3502025"/>
            <a:ext cx="3241675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5" name="Text Box 12"/>
          <p:cNvSpPr txBox="1"/>
          <p:nvPr/>
        </p:nvSpPr>
        <p:spPr>
          <a:xfrm>
            <a:off x="5532438" y="1012825"/>
            <a:ext cx="9112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66"/>
                </a:solidFill>
                <a:ea typeface="楷体_GB2312" pitchFamily="1" charset="-122"/>
              </a:rPr>
              <a:t>辰砂</a:t>
            </a:r>
            <a:endParaRPr lang="zh-CN" altLang="en-US" sz="2000" dirty="0">
              <a:solidFill>
                <a:srgbClr val="FF0066"/>
              </a:solidFill>
              <a:ea typeface="楷体_GB2312" pitchFamily="1" charset="-122"/>
            </a:endParaRPr>
          </a:p>
        </p:txBody>
      </p:sp>
      <p:sp>
        <p:nvSpPr>
          <p:cNvPr id="48136" name="Text Box 13"/>
          <p:cNvSpPr txBox="1"/>
          <p:nvPr/>
        </p:nvSpPr>
        <p:spPr>
          <a:xfrm>
            <a:off x="3276600" y="3605213"/>
            <a:ext cx="14874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FF"/>
                </a:solidFill>
                <a:ea typeface="楷体_GB2312" pitchFamily="1" charset="-122"/>
              </a:rPr>
              <a:t>电气石</a:t>
            </a:r>
            <a:endParaRPr lang="zh-CN" altLang="en-US" sz="2000" dirty="0">
              <a:solidFill>
                <a:srgbClr val="FF00FF"/>
              </a:solidFill>
              <a:ea typeface="楷体_GB2312" pitchFamily="1" charset="-122"/>
            </a:endParaRPr>
          </a:p>
        </p:txBody>
      </p:sp>
      <p:pic>
        <p:nvPicPr>
          <p:cNvPr id="48137" name="Picture 8" descr="剛玉Corundum-7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9388" y="3417888"/>
            <a:ext cx="2879725" cy="315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8" name="Text Box 14"/>
          <p:cNvSpPr txBox="1"/>
          <p:nvPr/>
        </p:nvSpPr>
        <p:spPr>
          <a:xfrm>
            <a:off x="250825" y="3460750"/>
            <a:ext cx="22320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66"/>
                </a:solidFill>
                <a:ea typeface="楷体_GB2312" pitchFamily="1" charset="-122"/>
              </a:rPr>
              <a:t>红刚玉</a:t>
            </a:r>
            <a:r>
              <a:rPr lang="en-US" altLang="zh-CN" sz="2000" dirty="0">
                <a:solidFill>
                  <a:srgbClr val="FF0066"/>
                </a:solidFill>
                <a:ea typeface="楷体_GB2312" pitchFamily="1" charset="-122"/>
              </a:rPr>
              <a:t>(</a:t>
            </a:r>
            <a:r>
              <a:rPr lang="zh-CN" altLang="en-US" sz="2000" dirty="0">
                <a:solidFill>
                  <a:srgbClr val="FF0066"/>
                </a:solidFill>
                <a:ea typeface="楷体_GB2312" pitchFamily="1" charset="-122"/>
              </a:rPr>
              <a:t>红宝石</a:t>
            </a:r>
            <a:r>
              <a:rPr lang="en-US" altLang="zh-CN" sz="2000" dirty="0">
                <a:solidFill>
                  <a:srgbClr val="FF0066"/>
                </a:solidFill>
                <a:ea typeface="楷体_GB2312" pitchFamily="1" charset="-122"/>
              </a:rPr>
              <a:t>)</a:t>
            </a:r>
            <a:endParaRPr lang="en-US" altLang="zh-CN" sz="2000" dirty="0">
              <a:solidFill>
                <a:srgbClr val="FF0066"/>
              </a:solidFill>
              <a:ea typeface="楷体_GB2312" pitchFamily="1" charset="-122"/>
            </a:endParaRPr>
          </a:p>
        </p:txBody>
      </p:sp>
      <p:sp>
        <p:nvSpPr>
          <p:cNvPr id="48139" name="Text Box 19"/>
          <p:cNvSpPr txBox="1"/>
          <p:nvPr/>
        </p:nvSpPr>
        <p:spPr>
          <a:xfrm>
            <a:off x="395288" y="1125538"/>
            <a:ext cx="108108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C3300"/>
                </a:solidFill>
                <a:ea typeface="楷体_GB2312" pitchFamily="1" charset="-122"/>
              </a:rPr>
              <a:t>正长石</a:t>
            </a:r>
            <a:endParaRPr lang="zh-CN" altLang="en-US" sz="2000" dirty="0">
              <a:solidFill>
                <a:srgbClr val="CC3300"/>
              </a:solidFill>
              <a:ea typeface="楷体_GB2312" pitchFamily="1" charset="-122"/>
            </a:endParaRPr>
          </a:p>
        </p:txBody>
      </p:sp>
      <p:sp>
        <p:nvSpPr>
          <p:cNvPr id="48140" name="矩形 1"/>
          <p:cNvSpPr/>
          <p:nvPr/>
        </p:nvSpPr>
        <p:spPr>
          <a:xfrm>
            <a:off x="8226425" y="3892550"/>
            <a:ext cx="9540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00000"/>
                </a:solidFill>
                <a:ea typeface="楷体_GB2312" pitchFamily="1" charset="-122"/>
              </a:rPr>
              <a:t>石榴石</a:t>
            </a:r>
            <a:endParaRPr lang="zh-CN" altLang="en-US" sz="2000" dirty="0">
              <a:solidFill>
                <a:srgbClr val="C00000"/>
              </a:solidFill>
              <a:ea typeface="楷体_GB2312" pitchFamily="1" charset="-122"/>
            </a:endParaRPr>
          </a:p>
        </p:txBody>
      </p:sp>
      <p:pic>
        <p:nvPicPr>
          <p:cNvPr id="48141" name="Picture 14" descr="http://www.minerals.net/MineralImages/brown-hematite-new-hampshir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965200"/>
            <a:ext cx="2709863" cy="2824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42" name="矩形 1"/>
          <p:cNvSpPr/>
          <p:nvPr/>
        </p:nvSpPr>
        <p:spPr>
          <a:xfrm>
            <a:off x="8189913" y="1012825"/>
            <a:ext cx="9540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00000"/>
                </a:solidFill>
                <a:ea typeface="楷体_GB2312" pitchFamily="1" charset="-122"/>
              </a:rPr>
              <a:t>赤铁矿</a:t>
            </a:r>
            <a:endParaRPr lang="zh-CN" altLang="en-US" sz="2000" dirty="0">
              <a:solidFill>
                <a:srgbClr val="C0000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4" name="Picture 2" descr="serpent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1838" y="1916113"/>
            <a:ext cx="4513262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Text Box 2"/>
          <p:cNvSpPr txBox="1"/>
          <p:nvPr/>
        </p:nvSpPr>
        <p:spPr>
          <a:xfrm>
            <a:off x="481013" y="446088"/>
            <a:ext cx="8123237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绿色：绿泥石、蛇纹石、阳起石、绿帘石、橄榄石、孔雀石、绿柱石、磷绿铅矿。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56" name="Text Box 20"/>
          <p:cNvSpPr txBox="1"/>
          <p:nvPr/>
        </p:nvSpPr>
        <p:spPr>
          <a:xfrm>
            <a:off x="7740650" y="1982788"/>
            <a:ext cx="1008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3300"/>
                </a:solidFill>
                <a:ea typeface="楷体_GB2312" pitchFamily="1" charset="-122"/>
              </a:rPr>
              <a:t>蛇纹石</a:t>
            </a:r>
            <a:endParaRPr lang="zh-CN" altLang="en-US" sz="2000" dirty="0">
              <a:solidFill>
                <a:srgbClr val="003300"/>
              </a:solidFill>
              <a:ea typeface="楷体_GB2312" pitchFamily="1" charset="-122"/>
            </a:endParaRPr>
          </a:p>
        </p:txBody>
      </p:sp>
      <p:pic>
        <p:nvPicPr>
          <p:cNvPr id="49157" name="Picture 2" descr="http://www1.newark.ohio-state.edu/Professional/OSU/Faculty/jstjohn/UP%20Michigan%20geology/Negaunee-chlorite-sch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1895475"/>
            <a:ext cx="4321175" cy="3405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8" name="Text Box 20"/>
          <p:cNvSpPr txBox="1"/>
          <p:nvPr/>
        </p:nvSpPr>
        <p:spPr>
          <a:xfrm>
            <a:off x="3563938" y="1943100"/>
            <a:ext cx="10080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3300"/>
                </a:solidFill>
                <a:ea typeface="楷体_GB2312" pitchFamily="1" charset="-122"/>
              </a:rPr>
              <a:t>绿泥石</a:t>
            </a:r>
            <a:endParaRPr lang="zh-CN" altLang="en-US" sz="2000" dirty="0">
              <a:solidFill>
                <a:srgbClr val="00330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8" name="Picture 3" descr="F:\Teaching\4 minerals and rocks\minerals矿物\actinolit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774825"/>
            <a:ext cx="5086350" cy="3814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TextBox 7"/>
          <p:cNvSpPr txBox="1"/>
          <p:nvPr/>
        </p:nvSpPr>
        <p:spPr>
          <a:xfrm>
            <a:off x="4211638" y="5189538"/>
            <a:ext cx="10080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CFFFF"/>
                </a:solidFill>
                <a:ea typeface="楷体_GB2312" pitchFamily="1" charset="-122"/>
              </a:rPr>
              <a:t>阳起石</a:t>
            </a:r>
            <a:endParaRPr lang="zh-CN" altLang="en-US" sz="2000" dirty="0">
              <a:solidFill>
                <a:srgbClr val="CCFFFF"/>
              </a:solidFill>
              <a:ea typeface="楷体_GB2312" pitchFamily="1" charset="-122"/>
            </a:endParaRPr>
          </a:p>
        </p:txBody>
      </p:sp>
      <p:sp>
        <p:nvSpPr>
          <p:cNvPr id="50180" name="矩形 8"/>
          <p:cNvSpPr/>
          <p:nvPr/>
        </p:nvSpPr>
        <p:spPr>
          <a:xfrm>
            <a:off x="468313" y="333375"/>
            <a:ext cx="2338387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阳起石、绿帘石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181" name="Picture 4" descr="C:\Users\wen\Desktop\图片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3" y="3500438"/>
            <a:ext cx="4043362" cy="295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Picture 2" descr="http://www.richardkruse.com/Misc_Photos/Minerals/Mineral_Epidote_RK20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63" y="496888"/>
            <a:ext cx="4008437" cy="300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3" name="TextBox 12"/>
          <p:cNvSpPr txBox="1"/>
          <p:nvPr/>
        </p:nvSpPr>
        <p:spPr>
          <a:xfrm>
            <a:off x="7308850" y="3316288"/>
            <a:ext cx="1008063" cy="4000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ea typeface="楷体_GB2312" pitchFamily="1" charset="-122"/>
              </a:rPr>
              <a:t>绿帘石</a:t>
            </a:r>
            <a:endParaRPr lang="zh-CN" altLang="en-US" sz="2000" dirty="0">
              <a:solidFill>
                <a:srgbClr val="000099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2" name="Picture 18" descr="133590main_ACD05-0161-0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48263" y="3989388"/>
            <a:ext cx="3689350" cy="2868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矩形 5"/>
          <p:cNvSpPr/>
          <p:nvPr/>
        </p:nvSpPr>
        <p:spPr>
          <a:xfrm>
            <a:off x="395288" y="333375"/>
            <a:ext cx="51085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橄榄石、孔雀石、绿柱石、磷绿铅矿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04" name="Picture 4" descr="孔雀石Malachite-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84138"/>
            <a:ext cx="3140075" cy="3921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Text Box 5"/>
          <p:cNvSpPr txBox="1"/>
          <p:nvPr/>
        </p:nvSpPr>
        <p:spPr>
          <a:xfrm>
            <a:off x="5651500" y="76200"/>
            <a:ext cx="10810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00"/>
                </a:solidFill>
                <a:ea typeface="楷体_GB2312" pitchFamily="1" charset="-122"/>
              </a:rPr>
              <a:t>孔雀石</a:t>
            </a:r>
            <a:endParaRPr lang="zh-CN" altLang="en-US" sz="2000" dirty="0">
              <a:solidFill>
                <a:srgbClr val="FFFF00"/>
              </a:solidFill>
              <a:ea typeface="楷体_GB2312" pitchFamily="1" charset="-122"/>
            </a:endParaRPr>
          </a:p>
        </p:txBody>
      </p:sp>
      <p:pic>
        <p:nvPicPr>
          <p:cNvPr id="51206" name="Picture 6" descr="祖母绿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8313" y="3981450"/>
            <a:ext cx="4535487" cy="287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7" name="Picture 4" descr="D:\minerals\矿物之美\Pyromorphite磷氯铅矿\磷氯鉛礦Pyromorphite-1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122363"/>
            <a:ext cx="3816350" cy="286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8" name="Text Box 21"/>
          <p:cNvSpPr txBox="1"/>
          <p:nvPr/>
        </p:nvSpPr>
        <p:spPr>
          <a:xfrm>
            <a:off x="7921625" y="4005263"/>
            <a:ext cx="10429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CCFF33"/>
                </a:solidFill>
                <a:ea typeface="楷体_GB2312" pitchFamily="1" charset="-122"/>
              </a:rPr>
              <a:t>橄榄石</a:t>
            </a:r>
            <a:endParaRPr lang="zh-CN" altLang="en-US" sz="2000" dirty="0">
              <a:solidFill>
                <a:srgbClr val="CCFF33"/>
              </a:solidFill>
              <a:ea typeface="楷体_GB2312" pitchFamily="1" charset="-122"/>
            </a:endParaRPr>
          </a:p>
        </p:txBody>
      </p:sp>
      <p:sp>
        <p:nvSpPr>
          <p:cNvPr id="51209" name="Text Box 7"/>
          <p:cNvSpPr txBox="1"/>
          <p:nvPr/>
        </p:nvSpPr>
        <p:spPr>
          <a:xfrm>
            <a:off x="539750" y="4035425"/>
            <a:ext cx="1008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8000"/>
                </a:solidFill>
                <a:ea typeface="楷体_GB2312" pitchFamily="1" charset="-122"/>
              </a:rPr>
              <a:t>绿柱石</a:t>
            </a:r>
            <a:endParaRPr lang="zh-CN" altLang="en-US" sz="2000" dirty="0">
              <a:solidFill>
                <a:srgbClr val="008000"/>
              </a:solidFill>
              <a:ea typeface="楷体_GB2312" pitchFamily="1" charset="-122"/>
            </a:endParaRPr>
          </a:p>
        </p:txBody>
      </p:sp>
      <p:sp>
        <p:nvSpPr>
          <p:cNvPr id="51210" name="矩形 9"/>
          <p:cNvSpPr/>
          <p:nvPr/>
        </p:nvSpPr>
        <p:spPr>
          <a:xfrm>
            <a:off x="3563938" y="1125538"/>
            <a:ext cx="12239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92D050"/>
                </a:solidFill>
                <a:latin typeface="楷体_GB2312" pitchFamily="1" charset="-122"/>
                <a:ea typeface="楷体_GB2312" pitchFamily="1" charset="-122"/>
              </a:rPr>
              <a:t>磷绿铅矿 </a:t>
            </a:r>
            <a:endParaRPr lang="zh-CN" altLang="en-US" sz="2000" dirty="0">
              <a:solidFill>
                <a:srgbClr val="92D05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3"/>
          <p:cNvSpPr txBox="1"/>
          <p:nvPr/>
        </p:nvSpPr>
        <p:spPr>
          <a:xfrm>
            <a:off x="395288" y="404813"/>
            <a:ext cx="49688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蓝色：兰晶石、兰铜矿、海蓝宝石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2227" name="Group 3"/>
          <p:cNvGrpSpPr/>
          <p:nvPr/>
        </p:nvGrpSpPr>
        <p:grpSpPr>
          <a:xfrm>
            <a:off x="4716463" y="908050"/>
            <a:ext cx="4356100" cy="3284538"/>
            <a:chOff x="0" y="0"/>
            <a:chExt cx="2880" cy="2160"/>
          </a:xfrm>
        </p:grpSpPr>
        <p:pic>
          <p:nvPicPr>
            <p:cNvPr id="52234" name="Picture 10" descr="Azurite-(黄克俊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2880" cy="21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235" name="Text Box 11"/>
            <p:cNvSpPr txBox="1"/>
            <p:nvPr/>
          </p:nvSpPr>
          <p:spPr>
            <a:xfrm>
              <a:off x="683" y="227"/>
              <a:ext cx="650" cy="26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CCFFFF"/>
                  </a:solidFill>
                  <a:ea typeface="楷体_GB2312" pitchFamily="1" charset="-122"/>
                </a:rPr>
                <a:t>蓝铜矿 </a:t>
              </a:r>
              <a:endParaRPr lang="zh-CN" altLang="en-US" sz="2000" dirty="0">
                <a:solidFill>
                  <a:srgbClr val="CCFFFF"/>
                </a:solidFill>
                <a:ea typeface="楷体_GB2312" pitchFamily="1" charset="-122"/>
              </a:endParaRPr>
            </a:p>
          </p:txBody>
        </p:sp>
      </p:grpSp>
      <p:grpSp>
        <p:nvGrpSpPr>
          <p:cNvPr id="52228" name="Group 6"/>
          <p:cNvGrpSpPr/>
          <p:nvPr/>
        </p:nvGrpSpPr>
        <p:grpSpPr>
          <a:xfrm>
            <a:off x="71438" y="1268413"/>
            <a:ext cx="4572000" cy="3244850"/>
            <a:chOff x="0" y="0"/>
            <a:chExt cx="2880" cy="2044"/>
          </a:xfrm>
        </p:grpSpPr>
        <p:pic>
          <p:nvPicPr>
            <p:cNvPr id="52232" name="Picture 13" descr="藍晶石Kyanit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80" cy="20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233" name="Text Box 14"/>
            <p:cNvSpPr txBox="1"/>
            <p:nvPr/>
          </p:nvSpPr>
          <p:spPr>
            <a:xfrm>
              <a:off x="113" y="46"/>
              <a:ext cx="63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99"/>
                  </a:solidFill>
                  <a:ea typeface="楷体_GB2312" pitchFamily="1" charset="-122"/>
                </a:rPr>
                <a:t>蓝晶石</a:t>
              </a:r>
              <a:endParaRPr lang="zh-CN" altLang="en-US" sz="2000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</p:grpSp>
      <p:grpSp>
        <p:nvGrpSpPr>
          <p:cNvPr id="52229" name="Group 9"/>
          <p:cNvGrpSpPr/>
          <p:nvPr/>
        </p:nvGrpSpPr>
        <p:grpSpPr>
          <a:xfrm>
            <a:off x="3563938" y="3914775"/>
            <a:ext cx="4356100" cy="2827338"/>
            <a:chOff x="0" y="0"/>
            <a:chExt cx="2744" cy="1781"/>
          </a:xfrm>
        </p:grpSpPr>
        <p:pic>
          <p:nvPicPr>
            <p:cNvPr id="52230" name="Picture 16" descr="海藍寶石Aquamarine-2-(许博俊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744" cy="17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2231" name="Text Box 17"/>
            <p:cNvSpPr txBox="1"/>
            <p:nvPr/>
          </p:nvSpPr>
          <p:spPr>
            <a:xfrm>
              <a:off x="45" y="46"/>
              <a:ext cx="77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CCFFFF"/>
                  </a:solidFill>
                  <a:ea typeface="楷体_GB2312" pitchFamily="1" charset="-122"/>
                </a:rPr>
                <a:t>海兰宝石</a:t>
              </a:r>
              <a:endParaRPr lang="zh-CN" altLang="en-US" sz="2000" dirty="0">
                <a:solidFill>
                  <a:srgbClr val="CCFFFF"/>
                </a:solidFill>
                <a:ea typeface="楷体_GB2312" pitchFamily="1" charset="-122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250825" y="476250"/>
            <a:ext cx="30241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紫色：紫水晶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3251" name="Picture 8" descr="紫水晶Amethyst-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850" y="1989138"/>
            <a:ext cx="3724275" cy="3887787"/>
          </a:xfrm>
          <a:prstGeom prst="rect">
            <a:avLst/>
          </a:prstGeom>
          <a:noFill/>
          <a:ln w="254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53252" name="Picture 9" descr="scepteramethystnigeriadt37x25x17-amyscpni2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75" y="0"/>
            <a:ext cx="491172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Text Box 2"/>
          <p:cNvSpPr txBox="1"/>
          <p:nvPr/>
        </p:nvSpPr>
        <p:spPr>
          <a:xfrm>
            <a:off x="468313" y="476250"/>
            <a:ext cx="8280400" cy="1706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ts val="12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）形态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绝大部分矿物都是结晶体，其内部质点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具有按特定空间形式排列的结构。这种特定的微观质点排列形式，导致特定的外部宏观形态。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39750" y="2420938"/>
            <a:ext cx="7966075" cy="4375150"/>
            <a:chOff x="0" y="0"/>
            <a:chExt cx="7966448" cy="4375594"/>
          </a:xfrm>
        </p:grpSpPr>
        <p:grpSp>
          <p:nvGrpSpPr>
            <p:cNvPr id="54282" name="Group 4"/>
            <p:cNvGrpSpPr/>
            <p:nvPr/>
          </p:nvGrpSpPr>
          <p:grpSpPr>
            <a:xfrm>
              <a:off x="0" y="0"/>
              <a:ext cx="7966448" cy="3925515"/>
              <a:chOff x="0" y="0"/>
              <a:chExt cx="7966448" cy="3925515"/>
            </a:xfrm>
          </p:grpSpPr>
          <p:sp>
            <p:nvSpPr>
              <p:cNvPr id="54284" name="Text Box 4"/>
              <p:cNvSpPr txBox="1"/>
              <p:nvPr/>
            </p:nvSpPr>
            <p:spPr>
              <a:xfrm>
                <a:off x="0" y="0"/>
                <a:ext cx="7966448" cy="1200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Font typeface="Wingdings" panose="05000000000000000000" pitchFamily="2" charset="2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例如，石盐</a:t>
                </a:r>
                <a:r>
                  <a:rPr lang="en-US" altLang="zh-CN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(NaCl)</a:t>
                </a:r>
                <a:r>
                  <a:rPr lang="zh-CN" altLang="en-US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的内部结构，是由钠离子和氯离子严格地按立方体格式相间排列的，所以常形成立方体的晶体形态。黄铁矿（</a:t>
                </a:r>
                <a:r>
                  <a:rPr lang="en-US" altLang="zh-CN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FeS</a:t>
                </a:r>
                <a:r>
                  <a:rPr lang="en-US" altLang="zh-CN" sz="2400" baseline="-250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）和萤石（</a:t>
                </a:r>
                <a:r>
                  <a:rPr lang="en-US" altLang="zh-CN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CaF</a:t>
                </a:r>
                <a:r>
                  <a:rPr lang="en-US" altLang="zh-CN" sz="2400" baseline="-250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0000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）也如此。</a:t>
                </a:r>
                <a:endPara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54285" name="Picture 4" descr="Crystal structure of sodium chloride.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216024" y="1405235"/>
                <a:ext cx="3128623" cy="25202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286" name="图片 1" descr="F:\Teaching\4 minerals and rocks\minerals矿物\salt-crystal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8950" y="1405235"/>
                <a:ext cx="3312368" cy="249785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54283" name="矩形 1"/>
            <p:cNvSpPr/>
            <p:nvPr/>
          </p:nvSpPr>
          <p:spPr>
            <a:xfrm>
              <a:off x="151144" y="3975447"/>
              <a:ext cx="5699263" cy="4001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石盐</a:t>
              </a:r>
              <a:r>
                <a:rPr lang="en-US" altLang="zh-CN" sz="20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(NaCl)</a:t>
              </a:r>
              <a:r>
                <a:rPr lang="zh-CN" altLang="en-US" sz="20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的结晶结构</a:t>
              </a:r>
              <a:r>
                <a:rPr lang="en-US" altLang="zh-CN" sz="20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         </a:t>
              </a:r>
              <a:r>
                <a:rPr lang="zh-CN" altLang="en-US" sz="20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石盐晶体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4211638" y="3825875"/>
            <a:ext cx="4392612" cy="2916238"/>
            <a:chOff x="0" y="0"/>
            <a:chExt cx="4392488" cy="2915354"/>
          </a:xfrm>
        </p:grpSpPr>
        <p:pic>
          <p:nvPicPr>
            <p:cNvPr id="54280" name="Picture 15" descr="黄铁矿Pyrite-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374563" cy="29153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281" name="Text Box 7"/>
            <p:cNvSpPr txBox="1"/>
            <p:nvPr/>
          </p:nvSpPr>
          <p:spPr>
            <a:xfrm>
              <a:off x="3456383" y="35344"/>
              <a:ext cx="936105" cy="3698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00"/>
                  </a:solidFill>
                  <a:latin typeface="楷体_GB2312" pitchFamily="1" charset="-122"/>
                  <a:ea typeface="楷体_GB2312" pitchFamily="1" charset="-122"/>
                </a:rPr>
                <a:t>黄铁矿</a:t>
              </a:r>
              <a:endParaRPr lang="en-US" altLang="zh-CN" sz="1800" dirty="0">
                <a:solidFill>
                  <a:srgbClr val="FFFF00"/>
                </a:solidFill>
                <a:latin typeface="楷体_GB2312" pitchFamily="1" charset="-122"/>
                <a:ea typeface="楷体_GB2312" pitchFamily="1" charset="-122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5175250" y="3824288"/>
            <a:ext cx="3951288" cy="2917825"/>
            <a:chOff x="0" y="0"/>
            <a:chExt cx="3951535" cy="2916791"/>
          </a:xfrm>
        </p:grpSpPr>
        <p:pic>
          <p:nvPicPr>
            <p:cNvPr id="54278" name="Picture 7" descr="F:\Teaching\地球科学园\矿物\fluorite（www.mindat.org）from UK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888348" cy="291679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279" name="Text Box 7"/>
            <p:cNvSpPr txBox="1"/>
            <p:nvPr/>
          </p:nvSpPr>
          <p:spPr>
            <a:xfrm>
              <a:off x="3222633" y="26894"/>
              <a:ext cx="728902" cy="3698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00"/>
                  </a:solidFill>
                  <a:latin typeface="楷体_GB2312" pitchFamily="1" charset="-122"/>
                  <a:ea typeface="楷体_GB2312" pitchFamily="1" charset="-122"/>
                </a:rPr>
                <a:t>萤石</a:t>
              </a:r>
              <a:endParaRPr lang="en-US" altLang="zh-CN" sz="1800" dirty="0">
                <a:solidFill>
                  <a:srgbClr val="FFFF00"/>
                </a:solidFill>
                <a:latin typeface="楷体_GB2312" pitchFamily="1" charset="-122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8" name="Picture 10" descr="http://www.strandsteine.de/Hornblende9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11638" y="1341438"/>
            <a:ext cx="4392612" cy="2185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9" name="Text Box 2"/>
          <p:cNvSpPr txBox="1"/>
          <p:nvPr/>
        </p:nvSpPr>
        <p:spPr>
          <a:xfrm>
            <a:off x="323850" y="404813"/>
            <a:ext cx="8135938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很多结晶矿物表现出形成自己特定形态的“本能”。如菱面体的方解石、针柱状的角闪石、片状的云母，板状的石膏等。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5300" name="Picture 13" descr="F:\Teaching\4 minerals and rocks\minerals矿物\muscovi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4813"/>
            <a:ext cx="3494088" cy="2620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1" name="Text Box 21"/>
          <p:cNvSpPr txBox="1"/>
          <p:nvPr/>
        </p:nvSpPr>
        <p:spPr>
          <a:xfrm>
            <a:off x="2411413" y="1660525"/>
            <a:ext cx="172878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FF"/>
                </a:solidFill>
                <a:ea typeface="楷体_GB2312" pitchFamily="1" charset="-122"/>
              </a:rPr>
              <a:t>云母（片状）</a:t>
            </a:r>
            <a:endParaRPr lang="zh-CN" altLang="en-US" sz="2000" dirty="0">
              <a:solidFill>
                <a:srgbClr val="FFFFFF"/>
              </a:solidFill>
              <a:ea typeface="楷体_GB2312" pitchFamily="1" charset="-122"/>
            </a:endParaRPr>
          </a:p>
        </p:txBody>
      </p:sp>
      <p:pic>
        <p:nvPicPr>
          <p:cNvPr id="55302" name="Picture 14" descr="石膏Gypsum-5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038" y="4295775"/>
            <a:ext cx="3463925" cy="264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3" name="Text Box 12"/>
          <p:cNvSpPr txBox="1"/>
          <p:nvPr/>
        </p:nvSpPr>
        <p:spPr>
          <a:xfrm>
            <a:off x="2625725" y="4292600"/>
            <a:ext cx="151447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FFFF"/>
                </a:solidFill>
                <a:ea typeface="楷体_GB2312" pitchFamily="1" charset="-122"/>
              </a:rPr>
              <a:t>石膏</a:t>
            </a:r>
            <a:r>
              <a:rPr lang="en-US" altLang="zh-CN" sz="1800" dirty="0">
                <a:solidFill>
                  <a:srgbClr val="FFFFFF"/>
                </a:solidFill>
                <a:ea typeface="楷体_GB2312" pitchFamily="1" charset="-122"/>
              </a:rPr>
              <a:t>(</a:t>
            </a:r>
            <a:r>
              <a:rPr lang="zh-CN" altLang="en-US" sz="1800" dirty="0">
                <a:solidFill>
                  <a:srgbClr val="FFFFFF"/>
                </a:solidFill>
                <a:ea typeface="楷体_GB2312" pitchFamily="1" charset="-122"/>
              </a:rPr>
              <a:t>板状</a:t>
            </a:r>
            <a:r>
              <a:rPr lang="en-US" altLang="zh-CN" sz="1800" dirty="0">
                <a:solidFill>
                  <a:srgbClr val="FFFFFF"/>
                </a:solidFill>
                <a:ea typeface="楷体_GB2312" pitchFamily="1" charset="-122"/>
              </a:rPr>
              <a:t>)</a:t>
            </a:r>
            <a:endParaRPr lang="en-US" altLang="zh-CN" sz="1800" dirty="0">
              <a:solidFill>
                <a:srgbClr val="FFFFFF"/>
              </a:solidFill>
              <a:ea typeface="楷体_GB2312" pitchFamily="1" charset="-122"/>
            </a:endParaRPr>
          </a:p>
        </p:txBody>
      </p:sp>
      <p:pic>
        <p:nvPicPr>
          <p:cNvPr id="55304" name="Picture 12" descr="D:\minerals\calcite方解石\方解石Calcite-5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3246438"/>
            <a:ext cx="3217863" cy="3611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5" name="Text Box 6"/>
          <p:cNvSpPr txBox="1"/>
          <p:nvPr/>
        </p:nvSpPr>
        <p:spPr>
          <a:xfrm>
            <a:off x="5435600" y="3213100"/>
            <a:ext cx="24479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方解石</a:t>
            </a:r>
            <a:r>
              <a:rPr lang="en-US" altLang="zh-CN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菱形六面体</a:t>
            </a:r>
            <a:r>
              <a:rPr lang="en-US" altLang="zh-CN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endParaRPr lang="en-US" altLang="zh-CN" sz="1800" dirty="0">
              <a:solidFill>
                <a:srgbClr val="FFFF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55306" name="Text Box 6"/>
          <p:cNvSpPr txBox="1"/>
          <p:nvPr/>
        </p:nvSpPr>
        <p:spPr>
          <a:xfrm>
            <a:off x="6156325" y="1484313"/>
            <a:ext cx="2303463" cy="369887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角闪石</a:t>
            </a:r>
            <a:r>
              <a:rPr lang="en-US" altLang="zh-CN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黑色针柱状</a:t>
            </a:r>
            <a:r>
              <a:rPr lang="en-US" altLang="zh-CN" sz="18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endParaRPr lang="en-US" altLang="zh-CN" sz="1800" dirty="0">
              <a:solidFill>
                <a:srgbClr val="FFFFFF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矩形 1"/>
          <p:cNvSpPr/>
          <p:nvPr/>
        </p:nvSpPr>
        <p:spPr>
          <a:xfrm>
            <a:off x="323850" y="333375"/>
            <a:ext cx="8424863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除了单晶体会形成特定的形态，某些矿物也会形成特殊形态的集合体。比如枝叶状（软锰矿模树石）、放射状（蓝闪石）、葡萄状（萤石）、花瓣状（石膏）等。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6323" name="Picture 4" descr="D:\Stones\0909宁夏奇石馆\090925宁夏奇石馆-蓝闪石菊花石s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72000" y="1844675"/>
            <a:ext cx="4572000" cy="381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4" name="Picture 5" descr="D:\Stones\0903保定石展\090314保定石展-杨卓壅-软锰矿c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63"/>
            <a:ext cx="4572000" cy="382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5" name="矩形 12"/>
          <p:cNvSpPr/>
          <p:nvPr/>
        </p:nvSpPr>
        <p:spPr>
          <a:xfrm>
            <a:off x="900113" y="5837238"/>
            <a:ext cx="76327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枝叶状软锰矿（模树石）                     放射状蓝闪石</a:t>
            </a:r>
            <a:endParaRPr lang="zh-CN" altLang="en-US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2"/>
          <p:cNvSpPr txBox="1"/>
          <p:nvPr/>
        </p:nvSpPr>
        <p:spPr>
          <a:xfrm>
            <a:off x="381000" y="457200"/>
            <a:ext cx="7504113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．固体地球的形状及某些性质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地球是圆的 -- 有个认识过程 ...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9" name="Text Box 4"/>
          <p:cNvSpPr txBox="1"/>
          <p:nvPr/>
        </p:nvSpPr>
        <p:spPr>
          <a:xfrm>
            <a:off x="425450" y="2060575"/>
            <a:ext cx="7602538" cy="35353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中国古时有传说：大地由鳌鱼（大海龟）驮着；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古俄罗斯人认为大地托在三个鲸鱼身上；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古印度人则说大地停放在四个大象身上，大象又站在浮游水中的一个乌龟背上；乌龟下面是一条大蛇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……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更古的巴比伦人，认为大地本身就是直接漂浮在海洋表面上。  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没有地“球”的概念，没有想到大地可以漂浮在空中。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Picture 6" descr="D:\石文化\artificial stones\葡萄状萤石\0710奥运邀请展-硕果（葡萄玛瑙-萤石冒充）110x26x95-b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8413"/>
            <a:ext cx="4891088" cy="4233862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</p:pic>
      <p:pic>
        <p:nvPicPr>
          <p:cNvPr id="57347" name="Picture 2" descr="D:\minerals\矿物之美\Gypsum石膏\石膏Gypsum-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63" y="1268413"/>
            <a:ext cx="4211637" cy="4211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8" name="矩形 5"/>
          <p:cNvSpPr/>
          <p:nvPr/>
        </p:nvSpPr>
        <p:spPr>
          <a:xfrm>
            <a:off x="1441450" y="5805488"/>
            <a:ext cx="66595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葡萄状萤石            </a:t>
            </a: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玫瑰花瓣状石膏</a:t>
            </a:r>
            <a:endParaRPr lang="zh-CN" altLang="en-US" sz="2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/>
          <p:nvPr/>
        </p:nvSpPr>
        <p:spPr>
          <a:xfrm>
            <a:off x="611188" y="331788"/>
            <a:ext cx="7632700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）硬度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矿物受到刻划作用时，所表现出来的强度，是矿物抵抗外力刻划的能力。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可以用两种矿物相互刻划，以比较其硬度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的相对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大小。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371" name="Text Box 4"/>
          <p:cNvSpPr txBox="1"/>
          <p:nvPr/>
        </p:nvSpPr>
        <p:spPr>
          <a:xfrm>
            <a:off x="611188" y="2447925"/>
            <a:ext cx="784225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德国矿物学家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F.Mohs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取自然界常见的十种矿物作为标准，将硬度分为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度到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度十个等级，即摩斯硬度标准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(Mohs Hardness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），也称为摩斯（摩氏）硬度计。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8372" name="表格 58371"/>
          <p:cNvGraphicFramePr/>
          <p:nvPr/>
        </p:nvGraphicFramePr>
        <p:xfrm>
          <a:off x="755650" y="3860800"/>
          <a:ext cx="6311900" cy="2417763"/>
        </p:xfrm>
        <a:graphic>
          <a:graphicData uri="http://schemas.openxmlformats.org/drawingml/2006/table">
            <a:tbl>
              <a:tblPr/>
              <a:tblGrid>
                <a:gridCol w="769938"/>
                <a:gridCol w="554037"/>
                <a:gridCol w="554038"/>
                <a:gridCol w="554037"/>
                <a:gridCol w="554038"/>
                <a:gridCol w="555625"/>
                <a:gridCol w="554037"/>
                <a:gridCol w="554038"/>
                <a:gridCol w="554037"/>
                <a:gridCol w="554038"/>
                <a:gridCol w="554037"/>
              </a:tblGrid>
              <a:tr h="863600"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硬度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1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2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3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4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5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6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7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8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9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10</a:t>
                      </a:r>
                      <a:endParaRPr lang="en-US" altLang="zh-CN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L="90000" marR="90000" marT="46780" marB="46780" anchor="ctr" anchorCtr="1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54163">
                <a:tc>
                  <a:txBody>
                    <a:bodyPr/>
                    <a:p>
                      <a:pPr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代表矿物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滑石</a:t>
                      </a:r>
                      <a:endParaRPr lang="zh-CN" altLang="en-US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  <a:p>
                      <a:pPr algn="just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石膏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方解石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萤石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磷灰石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正长石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石英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黄玉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刚玉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lang="zh-CN" altLang="en-US" b="1" dirty="0">
                          <a:solidFill>
                            <a:schemeClr val="bg2"/>
                          </a:solidFill>
                          <a:latin typeface="楷体_GB2312" pitchFamily="1" charset="-122"/>
                          <a:ea typeface="楷体_GB2312" pitchFamily="1" charset="-122"/>
                        </a:rPr>
                        <a:t>金刚石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楷体_GB2312" pitchFamily="1" charset="-122"/>
                        <a:ea typeface="楷体_GB2312" pitchFamily="1" charset="-122"/>
                      </a:endParaRPr>
                    </a:p>
                  </a:txBody>
                  <a:tcPr marT="45700" marB="45700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Picture 4" descr="测试硬度的方便物件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0" y="1116013"/>
            <a:ext cx="9118600" cy="576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 Box 6"/>
          <p:cNvSpPr txBox="1"/>
          <p:nvPr/>
        </p:nvSpPr>
        <p:spPr>
          <a:xfrm>
            <a:off x="2771775" y="6237288"/>
            <a:ext cx="3816350" cy="461962"/>
          </a:xfrm>
          <a:prstGeom prst="rect">
            <a:avLst/>
          </a:prstGeom>
          <a:solidFill>
            <a:srgbClr val="CCFFFF">
              <a:alpha val="50195"/>
            </a:srgbClr>
          </a:solidFill>
          <a:ln w="9525" cap="flat" cmpd="sng">
            <a:solidFill>
              <a:srgbClr val="CCFFCC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大多数矿物的硬度在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396" name="矩形 4"/>
          <p:cNvSpPr/>
          <p:nvPr/>
        </p:nvSpPr>
        <p:spPr>
          <a:xfrm>
            <a:off x="176213" y="188913"/>
            <a:ext cx="8640762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在实际应用中，可用一些简便的随身物件来测试硬度，如钢刀刃（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6-6.5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）、玻璃（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）、钥匙（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）、指甲（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Text Box 2"/>
          <p:cNvSpPr txBox="1"/>
          <p:nvPr/>
        </p:nvSpPr>
        <p:spPr>
          <a:xfrm>
            <a:off x="611188" y="620713"/>
            <a:ext cx="7561262" cy="2570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）光泽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光泽是矿物表面的反射特征。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常见的矿物光泽特征有：金属光泽（黄铁矿）、玻璃光泽（方解石、长石）、油脂光泽（石英断口的光泽）、蜡状光泽（滑石、叶腊石）、珍珠光泽（云母）、丝绢光泽（石绵）、金刚光泽（金刚石）。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Picture 3" descr="F:\Teaching\4 minerals and rocks\minerals矿物\calcite2b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38" y="3789363"/>
            <a:ext cx="4140200" cy="2935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3" name="Picture 7" descr="F:\Teaching\4 minerals and rocks\minerals矿物\Biotite M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9100" y="3784600"/>
            <a:ext cx="4899025" cy="2957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4" name="Text Box 2"/>
          <p:cNvSpPr txBox="1"/>
          <p:nvPr/>
        </p:nvSpPr>
        <p:spPr>
          <a:xfrm>
            <a:off x="611188" y="476250"/>
            <a:ext cx="8064500" cy="327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）解理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矿物晶体在外力打击下，能沿一定方向的光滑平面裂开的性质称为解理。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物可能在一个、两个、三个，甚至四个方向上发育解理。不过因为岩石中的矿物颗粒较小，而且只能观察到某一个面。所以在岩石中通常无法观察到矿物的不同方向的解理，只能看到有解理或者无解理，这对于鉴定和区分某些矿物仍然是有用的。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5" name="Text Box 8"/>
          <p:cNvSpPr txBox="1"/>
          <p:nvPr/>
        </p:nvSpPr>
        <p:spPr>
          <a:xfrm>
            <a:off x="6535738" y="3870325"/>
            <a:ext cx="25923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99"/>
                </a:solidFill>
                <a:ea typeface="楷体_GB2312" pitchFamily="1" charset="-122"/>
              </a:rPr>
              <a:t>云母</a:t>
            </a:r>
            <a:r>
              <a:rPr lang="en-US" altLang="zh-CN" sz="1800" dirty="0">
                <a:solidFill>
                  <a:srgbClr val="000099"/>
                </a:solidFill>
                <a:ea typeface="楷体_GB2312" pitchFamily="1" charset="-122"/>
              </a:rPr>
              <a:t>-</a:t>
            </a:r>
            <a:r>
              <a:rPr lang="zh-CN" altLang="en-US" sz="1800" dirty="0">
                <a:solidFill>
                  <a:srgbClr val="000099"/>
                </a:solidFill>
                <a:ea typeface="楷体_GB2312" pitchFamily="1" charset="-122"/>
              </a:rPr>
              <a:t>沿解理撕开成薄片</a:t>
            </a:r>
            <a:endParaRPr lang="zh-CN" altLang="en-US" sz="1800" dirty="0">
              <a:solidFill>
                <a:srgbClr val="000099"/>
              </a:solidFill>
              <a:ea typeface="楷体_GB2312" pitchFamily="1" charset="-122"/>
            </a:endParaRPr>
          </a:p>
        </p:txBody>
      </p:sp>
      <p:sp>
        <p:nvSpPr>
          <p:cNvPr id="61446" name="Text Box 7"/>
          <p:cNvSpPr txBox="1"/>
          <p:nvPr/>
        </p:nvSpPr>
        <p:spPr>
          <a:xfrm>
            <a:off x="36513" y="3871913"/>
            <a:ext cx="45354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FFCC"/>
                </a:solidFill>
                <a:ea typeface="楷体_GB2312" pitchFamily="1" charset="-122"/>
              </a:rPr>
              <a:t>方解石</a:t>
            </a:r>
            <a:r>
              <a:rPr lang="en-US" altLang="zh-CN" sz="1800" dirty="0">
                <a:solidFill>
                  <a:srgbClr val="FFFFCC"/>
                </a:solidFill>
                <a:ea typeface="楷体_GB2312" pitchFamily="1" charset="-122"/>
              </a:rPr>
              <a:t>-</a:t>
            </a:r>
            <a:r>
              <a:rPr lang="zh-CN" altLang="en-US" sz="1800" dirty="0">
                <a:solidFill>
                  <a:srgbClr val="FFFFCC"/>
                </a:solidFill>
                <a:ea typeface="楷体_GB2312" pitchFamily="1" charset="-122"/>
              </a:rPr>
              <a:t>沿解理破坏形成规则菱面体形态</a:t>
            </a:r>
            <a:endParaRPr lang="zh-CN" altLang="en-US" sz="1800" dirty="0">
              <a:solidFill>
                <a:srgbClr val="FFFFCC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矩形 1"/>
          <p:cNvSpPr/>
          <p:nvPr/>
        </p:nvSpPr>
        <p:spPr>
          <a:xfrm>
            <a:off x="395288" y="404813"/>
            <a:ext cx="8137525" cy="2073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）断口</a:t>
            </a: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不发育解理的矿物受外力打击时沿不平滑的面断开，称断口。有些矿物的断口是很特别的，如石英成贝壳状断口。很多硅质岩石的风化表面发育弧形的“指甲纹”可能与其贝壳状断口的习性有关。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2467" name="Picture 4" descr="quartz-conchoidal-482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87313" y="2708275"/>
            <a:ext cx="4427537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8" name="Picture 2" descr="D:\Geology of Stones\指甲纹\061022平谷捡石-石英岩指甲纹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28913"/>
            <a:ext cx="4454525" cy="3341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9" name="TextBox 4"/>
          <p:cNvSpPr txBox="1"/>
          <p:nvPr/>
        </p:nvSpPr>
        <p:spPr>
          <a:xfrm>
            <a:off x="468313" y="6099175"/>
            <a:ext cx="80645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贝壳状断口的石英              发育指甲纹的石英岩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Text Box 4"/>
          <p:cNvSpPr txBox="1"/>
          <p:nvPr/>
        </p:nvSpPr>
        <p:spPr>
          <a:xfrm>
            <a:off x="468313" y="549275"/>
            <a:ext cx="8135937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）盐酸反应</a:t>
            </a: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方解石遇稀盐酸会明显地反应起泡（放出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气体），文石、孔雀石、蓝铜矿也和稀盐酸反应起泡。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3491" name="Picture 4" descr="F:\Teaching\4 minerals and rocks\minerals矿物\acid reaction of calcite-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2133600"/>
            <a:ext cx="5759450" cy="4113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TextBox 2"/>
          <p:cNvSpPr txBox="1"/>
          <p:nvPr/>
        </p:nvSpPr>
        <p:spPr>
          <a:xfrm>
            <a:off x="468313" y="476250"/>
            <a:ext cx="8064500" cy="457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8) 其他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比重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：大部分硅酸盐（如长石）等含氧盐矿物（如方解石）的比重不大（小于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3.5-4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）。而金属氧化物（如赤铁矿）和硫化物矿物（如黄铁矿）的比重通常偏大（大于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3.5-4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磁性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：磁铁矿具有天然磁性的磁体，含磁铁矿的岩石能够吸引别针等铁质物件。陨石中的铁镍合金，属铁磁性物质，也能被磁铁吸引，但不会吸引别针（不属于磁体）。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放射性：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来源于其中的放射性元素（如铀和钍及其放射性子体），如钙铀云母。另外，锆元素常与铀、钍及其他稀土元素共生，所以有些锆石带有放射性。石头的放射性可用伽玛仪测量。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Text Box 4"/>
          <p:cNvSpPr txBox="1"/>
          <p:nvPr/>
        </p:nvSpPr>
        <p:spPr>
          <a:xfrm>
            <a:off x="395288" y="188913"/>
            <a:ext cx="54006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 常见矿物的认识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6563" name="Group 3"/>
          <p:cNvGraphicFramePr>
            <a:graphicFrameLocks noGrp="1"/>
          </p:cNvGraphicFramePr>
          <p:nvPr/>
        </p:nvGraphicFramePr>
        <p:xfrm>
          <a:off x="71438" y="722313"/>
          <a:ext cx="8964613" cy="6069013"/>
        </p:xfrm>
        <a:graphic>
          <a:graphicData uri="http://schemas.openxmlformats.org/drawingml/2006/table">
            <a:tbl>
              <a:tblPr/>
              <a:tblGrid>
                <a:gridCol w="750887"/>
                <a:gridCol w="8213725"/>
              </a:tblGrid>
              <a:tr h="330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矿物</a:t>
                      </a:r>
                      <a:endParaRPr kumimoji="0" 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鉴定特征及主要相关岩石举例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6349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滑石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白、灰、淡黄、淡绿色，板片状、块状，硬度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，腊状光泽，手摸之有滑感。相关岩石：滑石片岩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07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高岭石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白色，因含杂质可呈浅黄、浅褐色，土状，硬度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1~1.5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，土状光泽。相关岩石：粘土岩，页岩。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41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石膏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无色透明、白色，板状、硬度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，一组解理，玻璃光泽或珍珠光泽。相关岩石：石膏岩。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42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绿泥石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鳞片状，绿色，硬度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2~2.5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，珍珠或玻璃光泽，一组解理。相关岩石：绿泥石片岩。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699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黑云母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深褐色、黑色，片状，硬度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2.5~3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，一组解理，珍珠光泽或玻璃光泽，薄片透明、有弹性。相关岩石：云母片岩。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699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白云母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无色、银白色，片状，硬度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2.5~3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，一组解理，珍珠光泽或玻璃光泽，薄片透明、有弹性。相关岩石：云母片岩。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159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方解石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白色，菱形六面体，集合体有粒状、钟乳状等，硬度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，三组解理，玻璃光泽，遇稀盐剧烈起泡。相关岩石：石灰岩，大理岩。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857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白云石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白色、浅粉红色，菱面体形态，硬度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3.5-4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，三组解理，玻璃光泽，粉末遇稀盐微弱起泡。相关岩石：白云岩，白云石大理岩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6032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蛇纹石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绿、灰白、黄、褐色，半透明－不透明，蜡状－丝绢光泽，硬度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2.5-4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。相关岩石：蛇纹岩。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85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褐铁矿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黄褐色，土状、块状、葡萄状，硬度4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5.5，土状光泽。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27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赤铁矿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钢灰色（结晶体）、红褐色（分散微细颗粒），硬度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5-6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，块状、豆状、钟乳状，金属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半金属光泽。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79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角闪石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黑色、黑绿色，针柱状，硬度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5~6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，二组解理，玻璃光泽。相关岩石：闪长岩，安山岩等。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6984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辉石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黑色，短柱状粒状，硬度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5~6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，二组解理，玻璃光泽。相关岩石：辉长岩，玄武岩等。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38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正长石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肉红色，板条状、粒状，硬度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，二组解理，玻璃光泽。相关岩石：花岗岩，正长岩等。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335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斜长石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白色、灰白色，板条状、粒状，硬度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，二组解理，玻璃光泽。相关岩石：闪长岩，安山岩等。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5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黄铁矿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浅铜黄色，立方体、粒状，硬度6-6.5，金属光泽。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87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石榴石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红、褐、棕、黑色，菱形十二面体、粒状，硬度6.5-7.5，玻璃光泽。相关岩石：石榴石片岩。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5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橄榄石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橄榄绿色，粒状，硬度6.5-7，玻璃光泽。相关岩石：橄榄岩。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159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石英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125"/>
                        </a:spcAft>
                        <a:buClrTx/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无色、乳白色、烟灰色，粒状、六方棱柱状，硬度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，无解理，贝壳状断口，玻璃光泽、油脂光泽。相关岩石：花岗岩、石英砂岩、石英岩等。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0105" marR="5010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2" name="Picture 4" descr="talc3-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5263" y="2636838"/>
            <a:ext cx="3856037" cy="189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3" name="Text Box 5"/>
          <p:cNvSpPr txBox="1"/>
          <p:nvPr/>
        </p:nvSpPr>
        <p:spPr>
          <a:xfrm>
            <a:off x="250825" y="260350"/>
            <a:ext cx="8208963" cy="1446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滑石</a:t>
            </a:r>
            <a:endParaRPr lang="en-US" altLang="zh-CN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滑石白、灰、淡黄、淡绿色，薄片状、致密块状，硬度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，腊状光泽，摸之有滑感 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6564" name="Picture 6" descr="talc222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2636838"/>
            <a:ext cx="5292725" cy="3979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5" name="Picture 2" descr="talc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9550" y="4546600"/>
            <a:ext cx="3856038" cy="207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ext Box 3"/>
          <p:cNvSpPr txBox="1"/>
          <p:nvPr/>
        </p:nvSpPr>
        <p:spPr>
          <a:xfrm>
            <a:off x="539750" y="620713"/>
            <a:ext cx="7632700" cy="290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但，古希腊学者却想到了：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毕达哥拉斯（约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570—500 BC.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）主张“球形大地”，圆形天体运行轨道，球状天体，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旋转运行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algn="just" eaLnBrk="1" hangingPunct="1">
              <a:spcBef>
                <a:spcPct val="50000"/>
              </a:spcBef>
              <a:spcAft>
                <a:spcPct val="2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这不仅是出于完美主义的哲学上的观念。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algn="just" eaLnBrk="1" hangingPunct="1">
              <a:spcBef>
                <a:spcPct val="50000"/>
              </a:spcBef>
              <a:spcAft>
                <a:spcPct val="7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观察经验：海上来的船，先看到远方的桅杆，再看到船身：海面是弯曲的。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363" name="TextBox 2"/>
          <p:cNvSpPr txBox="1"/>
          <p:nvPr/>
        </p:nvSpPr>
        <p:spPr>
          <a:xfrm>
            <a:off x="541338" y="4078288"/>
            <a:ext cx="7920037" cy="1189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另外，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圣经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有这样的描述：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“神将北极铺在空中，将大地悬在虚空；将水包在密云中，云却不破裂。”（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&lt;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约伯记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&gt;26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）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Text Box 4"/>
          <p:cNvSpPr txBox="1"/>
          <p:nvPr/>
        </p:nvSpPr>
        <p:spPr>
          <a:xfrm>
            <a:off x="395288" y="260350"/>
            <a:ext cx="8208962" cy="1397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高岭石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ts val="125"/>
              </a:spcBef>
              <a:spcAft>
                <a:spcPts val="125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白色，因含杂质可呈浅黄、浅褐色或其他颜色，土状，硬度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1-1.5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，土状光泽。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7587" name="Picture 5" descr="kaolinit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163" y="2357438"/>
            <a:ext cx="4537075" cy="4500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8" name="Picture 6" descr="Kaolinite（geologyon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63" y="2357438"/>
            <a:ext cx="4500562" cy="4500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10" name="Picture 2" descr="http://www.sketchglass.net/photo/Chlorite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950" y="2276475"/>
            <a:ext cx="4364038" cy="3416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Text Box 5"/>
          <p:cNvSpPr txBox="1"/>
          <p:nvPr/>
        </p:nvSpPr>
        <p:spPr>
          <a:xfrm>
            <a:off x="323850" y="244475"/>
            <a:ext cx="8496300" cy="1401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绿泥石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鳞片状，浅绿至深绿色，硬度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2-2.5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，珍珠或玻璃光泽，一组解理，薄片透明至半透明。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8612" name="Picture 4" descr="C:\Users\wen\Desktop\图片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13263" y="2276475"/>
            <a:ext cx="4484687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3" name="Text Box 5"/>
          <p:cNvSpPr txBox="1"/>
          <p:nvPr/>
        </p:nvSpPr>
        <p:spPr>
          <a:xfrm>
            <a:off x="4910138" y="5821363"/>
            <a:ext cx="26209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包含绿泥石的水晶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Text Box 2"/>
          <p:cNvSpPr txBox="1"/>
          <p:nvPr/>
        </p:nvSpPr>
        <p:spPr>
          <a:xfrm>
            <a:off x="323850" y="404813"/>
            <a:ext cx="6048375" cy="381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800" baseline="-25000" dirty="0">
              <a:solidFill>
                <a:srgbClr val="000099"/>
              </a:solidFill>
              <a:latin typeface="楷体_GB2312" pitchFamily="1" charset="-122"/>
            </a:endParaRPr>
          </a:p>
        </p:txBody>
      </p:sp>
      <p:pic>
        <p:nvPicPr>
          <p:cNvPr id="69635" name="Picture 19" descr="Biot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44650"/>
            <a:ext cx="5795963" cy="521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6" name="Picture 21" descr="mica and calcite-2b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63" y="1628775"/>
            <a:ext cx="3259137" cy="522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7" name="Text Box 22"/>
          <p:cNvSpPr txBox="1"/>
          <p:nvPr/>
        </p:nvSpPr>
        <p:spPr>
          <a:xfrm>
            <a:off x="250825" y="115888"/>
            <a:ext cx="8893175" cy="137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黑云母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薄片褐色透明、厚片黑色，片状，硬度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2.5-3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，珍珠或玻璃光泽，一组极完全解理，薄片有弹性。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8" name="Picture 2" descr="http://jacqueline.verstraet.free.fr/photos_amis_arts/mineraux/galerie5/164_muscovite01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Text Box 3"/>
          <p:cNvSpPr txBox="1"/>
          <p:nvPr/>
        </p:nvSpPr>
        <p:spPr>
          <a:xfrm>
            <a:off x="323850" y="404813"/>
            <a:ext cx="6048375" cy="381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800" baseline="-25000" dirty="0">
              <a:solidFill>
                <a:srgbClr val="000099"/>
              </a:solidFill>
              <a:latin typeface="楷体_GB2312" pitchFamily="1" charset="-122"/>
            </a:endParaRPr>
          </a:p>
        </p:txBody>
      </p:sp>
      <p:sp>
        <p:nvSpPr>
          <p:cNvPr id="70660" name="Text Box 10"/>
          <p:cNvSpPr txBox="1"/>
          <p:nvPr/>
        </p:nvSpPr>
        <p:spPr>
          <a:xfrm>
            <a:off x="179388" y="44450"/>
            <a:ext cx="8713787" cy="137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FFFF"/>
                </a:solidFill>
                <a:ea typeface="黑体" panose="02010609060101010101" pitchFamily="49" charset="-122"/>
              </a:rPr>
              <a:t>白云母</a:t>
            </a:r>
            <a:endParaRPr lang="zh-CN" altLang="en-US" sz="2800" dirty="0">
              <a:solidFill>
                <a:srgbClr val="FF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薄片无色透明、厚片银白色，片状，硬度</a:t>
            </a:r>
            <a:r>
              <a:rPr lang="en-US" altLang="zh-CN" sz="2400" dirty="0">
                <a:solidFill>
                  <a:srgbClr val="FFFFFF"/>
                </a:solidFill>
                <a:ea typeface="黑体" panose="02010609060101010101" pitchFamily="49" charset="-122"/>
              </a:rPr>
              <a:t>2.5-3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，珍珠或玻璃光泽，一组极完全解理，薄片有弹性。</a:t>
            </a:r>
            <a:endParaRPr lang="zh-CN" altLang="en-US" sz="2400" dirty="0">
              <a:solidFill>
                <a:srgbClr val="FFFFFF"/>
              </a:solidFill>
              <a:ea typeface="黑体" panose="02010609060101010101" pitchFamily="49" charset="-122"/>
            </a:endParaRPr>
          </a:p>
        </p:txBody>
      </p:sp>
      <p:pic>
        <p:nvPicPr>
          <p:cNvPr id="71685" name="Picture 5" descr="矿物-白云母muscovit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8175" y="1917700"/>
            <a:ext cx="7134225" cy="4976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2" name="Picture 2" descr="巨晶洞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0"/>
            <a:ext cx="9110663" cy="6831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3" name="Picture 3" descr="Gypsum-51s"/>
          <p:cNvPicPr>
            <a:picLocks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222875" y="3951288"/>
            <a:ext cx="3813175" cy="2862262"/>
          </a:xfrm>
        </p:spPr>
      </p:pic>
      <p:sp>
        <p:nvSpPr>
          <p:cNvPr id="71684" name="Text Box 4"/>
          <p:cNvSpPr txBox="1"/>
          <p:nvPr/>
        </p:nvSpPr>
        <p:spPr>
          <a:xfrm>
            <a:off x="323850" y="260350"/>
            <a:ext cx="8281988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石膏  无色透明、白色，板状、硬度2，一组解理，玻璃光泽或珍珠光泽。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Text Box 9"/>
          <p:cNvSpPr txBox="1"/>
          <p:nvPr/>
        </p:nvSpPr>
        <p:spPr>
          <a:xfrm>
            <a:off x="250825" y="92075"/>
            <a:ext cx="8424863" cy="1401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方解石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白色，菱形六面体，集合体有粒状、钟乳状等，硬度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，三组解理，玻璃光泽，遇稀盐起泡。</a:t>
            </a:r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2707" name="Picture 13" descr="方解石Calcite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205038"/>
            <a:ext cx="3659188" cy="410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8" name="Picture 7" descr="D:\minerals\方解石Calcite-39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205038"/>
            <a:ext cx="5465762" cy="410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Text Box 6"/>
          <p:cNvSpPr txBox="1"/>
          <p:nvPr/>
        </p:nvSpPr>
        <p:spPr>
          <a:xfrm>
            <a:off x="179388" y="34925"/>
            <a:ext cx="8785225" cy="1381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白云石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白色、浅粉红色，菱面体形态，硬度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3.5-4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，三组解理，玻璃光泽，粉末遇稀盐微弱起泡。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3731" name="Picture 4" descr="F:\Teaching\4 minerals and rocks\教学标本-矿物\矿物-白云石dolomite-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773238"/>
            <a:ext cx="6048375" cy="4537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Text Box 4"/>
          <p:cNvSpPr txBox="1"/>
          <p:nvPr/>
        </p:nvSpPr>
        <p:spPr>
          <a:xfrm>
            <a:off x="395288" y="404813"/>
            <a:ext cx="8137525" cy="1382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蛇纹石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绿色为主，灰白、黄、褐色，半透明－不透明，蜡状－丝绢光泽，硬度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2.5-4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4755" name="Picture 5" descr="DSC06055-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349500"/>
            <a:ext cx="4608513" cy="3328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6" name="Picture 7" descr="Massive serpentine（oc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2330450"/>
            <a:ext cx="4486275" cy="337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矩形 1"/>
          <p:cNvSpPr/>
          <p:nvPr/>
        </p:nvSpPr>
        <p:spPr>
          <a:xfrm>
            <a:off x="468313" y="404813"/>
            <a:ext cx="8280400" cy="992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褐铁矿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125"/>
              </a:spcBef>
              <a:spcAft>
                <a:spcPts val="125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黄褐色，土状、块状、葡萄状，硬度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1-4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，土状光泽。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5779" name="Picture 2" descr="D:\minerals\limonite褐铁矿\（www.mindat.org）-limonite-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701800"/>
            <a:ext cx="6408738" cy="480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矩形 1"/>
          <p:cNvSpPr/>
          <p:nvPr/>
        </p:nvSpPr>
        <p:spPr>
          <a:xfrm>
            <a:off x="323850" y="260350"/>
            <a:ext cx="8280400" cy="1341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赤铁矿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钢灰色（结晶体）、红褐色（分散微细颗粒），硬度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，块状、豆状、钟乳状，金属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半金属光泽。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6803" name="Picture 3" descr="D:\minerals\hematite赤铁矿\腎狀赤鐵礦Kidney Ore-2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8675" y="4292600"/>
            <a:ext cx="3240088" cy="2116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Picture 4" descr="D:\奇石图谱\四川长江石\幽兰（泸州 百合 收藏）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1773238"/>
            <a:ext cx="3071813" cy="461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Picture 7" descr="D:\minerals\hematite赤铁矿\（gtkc.cug.edu.cn）-赤铁矿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743075"/>
            <a:ext cx="3240088" cy="2549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 Box 3"/>
          <p:cNvSpPr txBox="1"/>
          <p:nvPr/>
        </p:nvSpPr>
        <p:spPr>
          <a:xfrm>
            <a:off x="468313" y="620713"/>
            <a:ext cx="7920037" cy="5211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地球在宇宙中的位置，也有个漫长的认识过程：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古希腊学者亚里士多德（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384-322 BC.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）认为地是球形的，是宇宙的中心。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古希腊学者阿利斯塔克（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310-230 BC.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）提出太阳中心说，认为地球和行星围绕太阳旋转并进行自转 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托勒密（约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100-170 BC.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天文学大成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，系统论证地心体系。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哥白尼（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1473-1543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天体运行论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，论证日心说。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布鲁诺（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1548-1600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论无限宇宙和诸世界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伽利略（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1564-1642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关于托勒密和哥白尼两大世界体系的对话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Text Box 2"/>
          <p:cNvSpPr txBox="1"/>
          <p:nvPr/>
        </p:nvSpPr>
        <p:spPr>
          <a:xfrm>
            <a:off x="323850" y="404813"/>
            <a:ext cx="6048375" cy="381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800" baseline="-25000" dirty="0">
              <a:solidFill>
                <a:srgbClr val="000099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7827" name="Text Box 8"/>
          <p:cNvSpPr txBox="1"/>
          <p:nvPr/>
        </p:nvSpPr>
        <p:spPr>
          <a:xfrm>
            <a:off x="179388" y="115888"/>
            <a:ext cx="8640762" cy="137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角闪石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黑色、黑绿色，针柱状，硬度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，二组解理，玻璃光泽。 （下图标本中，黑色、针柱状的是角闪石）</a:t>
            </a:r>
            <a:endParaRPr lang="zh-CN" altLang="en-US" baseline="-25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7828" name="Picture 12" descr="DSC08954-b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57150" y="2276475"/>
            <a:ext cx="4138613" cy="3630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9" name="Picture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276475"/>
            <a:ext cx="4889500" cy="367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8850" name="Picture 3" descr="普通輝石AUGITE"/>
          <p:cNvPicPr>
            <a:picLocks noChangeAspect="1"/>
          </p:cNvPicPr>
          <p:nvPr>
            <p:ph sz="quarter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867400" y="2105025"/>
            <a:ext cx="3276600" cy="4752975"/>
          </a:xfrm>
        </p:spPr>
      </p:pic>
      <p:sp>
        <p:nvSpPr>
          <p:cNvPr id="78851" name="Text Box 5"/>
          <p:cNvSpPr txBox="1"/>
          <p:nvPr/>
        </p:nvSpPr>
        <p:spPr>
          <a:xfrm>
            <a:off x="323850" y="179388"/>
            <a:ext cx="8424863" cy="137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辉石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黑色，短柱状粒状，硬度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，二组解理，玻璃光泽。 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（左下图标本中，黑色粒状的是辉石；右下为完整辉石晶体）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8852" name="Picture 2" descr="F:\Teaching\4 minerals and rocks\教学标本-岩浆岩\岩浆岩-辉长岩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025"/>
            <a:ext cx="5940425" cy="4779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Text Box 5"/>
          <p:cNvSpPr txBox="1"/>
          <p:nvPr/>
        </p:nvSpPr>
        <p:spPr>
          <a:xfrm>
            <a:off x="250825" y="34925"/>
            <a:ext cx="8713788" cy="137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正长石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肉红色，板条状、粒状，硬度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，二组解理，玻璃光泽。 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（右图的标本中，肉红色的为正长石）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9875" name="Picture 8" descr="24"/>
          <p:cNvPicPr>
            <a:picLocks noChangeAspect="1"/>
          </p:cNvPicPr>
          <p:nvPr/>
        </p:nvPicPr>
        <p:blipFill>
          <a:blip r:embed="rId1">
            <a:lum bright="-6000"/>
          </a:blip>
          <a:srcRect/>
          <a:stretch>
            <a:fillRect/>
          </a:stretch>
        </p:blipFill>
        <p:spPr>
          <a:xfrm>
            <a:off x="3224213" y="1557338"/>
            <a:ext cx="5873750" cy="531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6" name="Picture 10" descr="orthoclase_tw(www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88" y="3948113"/>
            <a:ext cx="3157537" cy="292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7" name="Text Box 12"/>
          <p:cNvSpPr txBox="1"/>
          <p:nvPr/>
        </p:nvSpPr>
        <p:spPr>
          <a:xfrm>
            <a:off x="233363" y="1773238"/>
            <a:ext cx="549275" cy="2376487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FFCC"/>
                </a:solidFill>
                <a:ea typeface="楷体_GB2312" pitchFamily="1" charset="-122"/>
              </a:rPr>
              <a:t>正长石单晶体</a:t>
            </a:r>
            <a:endParaRPr lang="zh-CN" altLang="en-US" sz="2400" dirty="0">
              <a:solidFill>
                <a:srgbClr val="FFFFCC"/>
              </a:solidFill>
              <a:ea typeface="楷体_GB2312" pitchFamily="1" charset="-122"/>
            </a:endParaRPr>
          </a:p>
        </p:txBody>
      </p:sp>
      <p:pic>
        <p:nvPicPr>
          <p:cNvPr id="79878" name="Picture 7" descr="F:\不同颜色矿物\(zlg.kepu.gov.cn)-正长石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" y="1557338"/>
            <a:ext cx="3157537" cy="2359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Text Box 4"/>
          <p:cNvSpPr txBox="1"/>
          <p:nvPr/>
        </p:nvSpPr>
        <p:spPr>
          <a:xfrm>
            <a:off x="250825" y="260350"/>
            <a:ext cx="8569325" cy="1381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斜长石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白色、灰白色，板条状、粒状，硬度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，二组解理，玻璃光泽。 </a:t>
            </a:r>
            <a:endParaRPr lang="en-US" altLang="zh-CN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（下图卵石中，浅色条状的为斜长石）。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0899" name="Picture 7" descr="鈉長石Albite-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2278063"/>
            <a:ext cx="4737100" cy="352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0" name="Picture 4" descr="8-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4575" y="2276475"/>
            <a:ext cx="4254500" cy="3529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5" name="Picture 5" descr="14-13-b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68538" y="1773238"/>
            <a:ext cx="4454525" cy="381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2" name="Picture 5" descr="翠泉斋-普通岩石上长黄铁矿（晶体完整）130元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673225"/>
            <a:ext cx="9144000" cy="518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Text Box 6"/>
          <p:cNvSpPr txBox="1"/>
          <p:nvPr/>
        </p:nvSpPr>
        <p:spPr>
          <a:xfrm>
            <a:off x="250825" y="255588"/>
            <a:ext cx="8424863" cy="1012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黄铁矿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浅铜黄色，立方体、粒状，硬度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6-6.5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，金属光泽，无解理。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946" name="Picture 4" descr="Pyrite五角十二面体Pyritohedro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33775"/>
            <a:ext cx="5003800" cy="332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7" name="Picture 8" descr="黃鐵礦PYRITE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47625"/>
            <a:ext cx="5003800" cy="3525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8" name="Text Box 3"/>
          <p:cNvSpPr txBox="1"/>
          <p:nvPr/>
        </p:nvSpPr>
        <p:spPr>
          <a:xfrm>
            <a:off x="1042988" y="0"/>
            <a:ext cx="1441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黄铁矿</a:t>
            </a:r>
            <a:endParaRPr lang="zh-CN" altLang="en-US" sz="28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2949" name="Picture 6" descr="Pyrit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620713"/>
            <a:ext cx="4140200" cy="296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50" name="Picture 7" descr="Pyrite  Sun Flow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27413"/>
            <a:ext cx="4572000" cy="3430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Text Box 4"/>
          <p:cNvSpPr txBox="1"/>
          <p:nvPr/>
        </p:nvSpPr>
        <p:spPr>
          <a:xfrm>
            <a:off x="395288" y="44450"/>
            <a:ext cx="8748712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ea typeface="黑体" panose="02010609060101010101" pitchFamily="49" charset="-122"/>
              </a:rPr>
              <a:t>石榴石</a:t>
            </a:r>
            <a:endParaRPr lang="zh-CN" altLang="en-US" sz="28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红、褐、黑色，菱形十二面体、粒状，硬度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</a:rPr>
              <a:t>6.5-7.5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，玻璃光泽。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pic>
        <p:nvPicPr>
          <p:cNvPr id="83971" name="Picture 5" descr="DSC089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1304925"/>
            <a:ext cx="8316912" cy="555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2" name="AutoShape 12"/>
          <p:cNvSpPr/>
          <p:nvPr/>
        </p:nvSpPr>
        <p:spPr>
          <a:xfrm>
            <a:off x="3929063" y="1785938"/>
            <a:ext cx="1684337" cy="431800"/>
          </a:xfrm>
          <a:prstGeom prst="rightArrowCallout">
            <a:avLst>
              <a:gd name="adj1" fmla="val 5416"/>
              <a:gd name="adj2" fmla="val 12759"/>
              <a:gd name="adj3" fmla="val 43883"/>
              <a:gd name="adj4" fmla="val 66667"/>
            </a:avLst>
          </a:prstGeom>
          <a:solidFill>
            <a:srgbClr val="CCFFFF">
              <a:alpha val="45882"/>
            </a:srgbClr>
          </a:solidFill>
          <a:ln w="9525" cap="flat" cmpd="sng">
            <a:solidFill>
              <a:srgbClr val="CC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</a:rPr>
              <a:t>石</a:t>
            </a:r>
            <a:r>
              <a:rPr lang="zh-CN" altLang="en-US" sz="2400" b="1" dirty="0">
                <a:solidFill>
                  <a:srgbClr val="0000CC"/>
                </a:solidFill>
              </a:rPr>
              <a:t>榴</a:t>
            </a:r>
            <a:r>
              <a:rPr lang="zh-CN" altLang="en-US" sz="2400" dirty="0">
                <a:solidFill>
                  <a:srgbClr val="0000CC"/>
                </a:solidFill>
              </a:rPr>
              <a:t>石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83973" name="AutoShape 12"/>
          <p:cNvSpPr/>
          <p:nvPr/>
        </p:nvSpPr>
        <p:spPr>
          <a:xfrm>
            <a:off x="5429250" y="2286000"/>
            <a:ext cx="1684338" cy="431800"/>
          </a:xfrm>
          <a:prstGeom prst="rightArrowCallout">
            <a:avLst>
              <a:gd name="adj1" fmla="val 5416"/>
              <a:gd name="adj2" fmla="val 12759"/>
              <a:gd name="adj3" fmla="val 43883"/>
              <a:gd name="adj4" fmla="val 66667"/>
            </a:avLst>
          </a:prstGeom>
          <a:solidFill>
            <a:srgbClr val="CCFFFF">
              <a:alpha val="45882"/>
            </a:srgbClr>
          </a:solidFill>
          <a:ln w="9525" cap="flat" cmpd="sng">
            <a:solidFill>
              <a:srgbClr val="CC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</a:rPr>
              <a:t>石</a:t>
            </a:r>
            <a:r>
              <a:rPr lang="zh-CN" altLang="en-US" sz="2400" b="1" dirty="0">
                <a:solidFill>
                  <a:srgbClr val="0000CC"/>
                </a:solidFill>
              </a:rPr>
              <a:t>榴</a:t>
            </a:r>
            <a:r>
              <a:rPr lang="zh-CN" altLang="en-US" sz="2400" dirty="0">
                <a:solidFill>
                  <a:srgbClr val="0000CC"/>
                </a:solidFill>
              </a:rPr>
              <a:t>石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83974" name="AutoShape 12"/>
          <p:cNvSpPr/>
          <p:nvPr/>
        </p:nvSpPr>
        <p:spPr>
          <a:xfrm>
            <a:off x="6072188" y="3214688"/>
            <a:ext cx="1684337" cy="431800"/>
          </a:xfrm>
          <a:prstGeom prst="rightArrowCallout">
            <a:avLst>
              <a:gd name="adj1" fmla="val 5416"/>
              <a:gd name="adj2" fmla="val 12759"/>
              <a:gd name="adj3" fmla="val 43883"/>
              <a:gd name="adj4" fmla="val 66667"/>
            </a:avLst>
          </a:prstGeom>
          <a:solidFill>
            <a:srgbClr val="CCFFFF">
              <a:alpha val="45882"/>
            </a:srgbClr>
          </a:solidFill>
          <a:ln w="9525" cap="flat" cmpd="sng">
            <a:solidFill>
              <a:srgbClr val="CC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</a:rPr>
              <a:t>石</a:t>
            </a:r>
            <a:r>
              <a:rPr lang="zh-CN" altLang="en-US" sz="2400" b="1" dirty="0">
                <a:solidFill>
                  <a:srgbClr val="0000CC"/>
                </a:solidFill>
              </a:rPr>
              <a:t>榴</a:t>
            </a:r>
            <a:r>
              <a:rPr lang="zh-CN" altLang="en-US" sz="2400" dirty="0">
                <a:solidFill>
                  <a:srgbClr val="0000CC"/>
                </a:solidFill>
              </a:rPr>
              <a:t>石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4" name="Picture 5" descr="DSC089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19263" y="1341438"/>
            <a:ext cx="6092825" cy="5516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TextBox 3"/>
          <p:cNvSpPr txBox="1"/>
          <p:nvPr/>
        </p:nvSpPr>
        <p:spPr>
          <a:xfrm>
            <a:off x="250825" y="188913"/>
            <a:ext cx="8569325" cy="1020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橄榄石</a:t>
            </a:r>
            <a:endParaRPr lang="zh-CN" altLang="en-US" sz="2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橄榄绿色，粒状，硬度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6.5-7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，玻璃光泽，无解理。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Text Box 5"/>
          <p:cNvSpPr txBox="1"/>
          <p:nvPr/>
        </p:nvSpPr>
        <p:spPr>
          <a:xfrm>
            <a:off x="468313" y="260350"/>
            <a:ext cx="8423275" cy="1431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石英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无色（水晶）、灰白色、烟灰色，粒状、六方柱状（水晶），硬度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，玻璃或油脂光泽（断面），无解理，贝壳状断口。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6019" name="Picture 7" descr="F:\Teaching\4 minerals and rocks\教学标本-矿物\矿物-石英s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038" y="2274888"/>
            <a:ext cx="5292725" cy="424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020" name="Picture 2" descr="http://www.carionminerals.com/minerals/quartz_crystal_top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81625" y="2276475"/>
            <a:ext cx="3711575" cy="4221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7042" name="Picture 9" descr="D:\奇石图谱\山东长岛球石\徐九胜-夜上梁山（长岛球石）15x18x7-b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2133600"/>
            <a:ext cx="3465513" cy="410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3" name="Picture 10" descr="D:\奇石图谱\新疆戈壁彩石\新疆彩石1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2133600"/>
            <a:ext cx="5473700" cy="410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4" name="Text Box 5"/>
          <p:cNvSpPr txBox="1"/>
          <p:nvPr/>
        </p:nvSpPr>
        <p:spPr>
          <a:xfrm>
            <a:off x="2987675" y="620713"/>
            <a:ext cx="23764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石英质的岩石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468313" y="476250"/>
            <a:ext cx="7848600" cy="2651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现在的认识：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地球是个轴向稍扁的旋转椭球体，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赤道半径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a=6378.140km,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两极半径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6356.755km,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平均半径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(a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c)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1/3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=6371.004km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66725" y="1844675"/>
            <a:ext cx="8607425" cy="4464050"/>
            <a:chOff x="0" y="0"/>
            <a:chExt cx="13554" cy="7032"/>
          </a:xfrm>
        </p:grpSpPr>
        <p:pic>
          <p:nvPicPr>
            <p:cNvPr id="16388" name="Picture 4" descr="F:\Teaching\3 universe and earth\earth(nasa)s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20" y="0"/>
              <a:ext cx="7134" cy="70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389" name="Text Box 3"/>
            <p:cNvSpPr txBox="1"/>
            <p:nvPr/>
          </p:nvSpPr>
          <p:spPr>
            <a:xfrm>
              <a:off x="0" y="5310"/>
              <a:ext cx="5238" cy="12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实际上，从太空中看地球，是极为完美的球形。 </a:t>
              </a:r>
              <a:endPara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6" name="Picture 2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7" name="Text Box 2"/>
          <p:cNvSpPr txBox="1"/>
          <p:nvPr/>
        </p:nvSpPr>
        <p:spPr>
          <a:xfrm>
            <a:off x="6084888" y="4076700"/>
            <a:ext cx="3059112" cy="2400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ts val="6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建议参观学习：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中国地质博物馆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地质大学地质博物馆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北京大学地质博物馆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清华大学地质之角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2"/>
          <p:cNvSpPr txBox="1"/>
          <p:nvPr/>
        </p:nvSpPr>
        <p:spPr>
          <a:xfrm>
            <a:off x="625475" y="522288"/>
            <a:ext cx="7720013" cy="30464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fontAlgn="base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u="sng" strike="noStrike" noProof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如何知道地球的大小？</a:t>
            </a:r>
            <a:endParaRPr lang="zh-CN" altLang="en-US" sz="2400" b="1" u="sng" strike="noStrike" noProof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fontAlgn="base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strike="noStrike" noProof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公元前3世纪，古希腊学者埃拉托色尼（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Eratosthenes，</a:t>
            </a:r>
            <a:r>
              <a:rPr lang="en-US" altLang="zh-CN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276 BC~194 BC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）根据地球上不同地理位置太阳光的角度，计算地球的周长。</a:t>
            </a:r>
            <a:endParaRPr lang="zh-CN" altLang="en-US" sz="2400" strike="noStrike" noProof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lvl="0" algn="just" eaLnBrk="1" fontAlgn="base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strike="noStrike" noProof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他测量出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埃及赛伊尼Syene（现在阿斯旺）和亚历山大之间的角度差是</a:t>
            </a:r>
            <a:r>
              <a:rPr lang="en-US" altLang="zh-CN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1/50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圆周（7</a:t>
            </a:r>
            <a:r>
              <a:rPr lang="en-US" altLang="zh-CN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.2 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度）。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两地距离是</a:t>
            </a:r>
            <a:r>
              <a:rPr lang="en-US" altLang="zh-CN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5000 stadia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ea"/>
              </a:rPr>
              <a:t>。</a:t>
            </a:r>
            <a:r>
              <a:rPr lang="zh-CN" altLang="en-US" sz="2400" strike="noStrike" noProof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据此推算地球的周长及直径。</a:t>
            </a:r>
            <a:endParaRPr lang="zh-CN" altLang="en-US" sz="1400" strike="noStrike" noProof="1" dirty="0" smtClean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338" name="图片 13" descr="https://upload.wikimedia.org/wikipedia/commons/b/b3/Eratosthene.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0" y="3649663"/>
            <a:ext cx="2647950" cy="261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文本框 9"/>
          <p:cNvSpPr txBox="1"/>
          <p:nvPr/>
        </p:nvSpPr>
        <p:spPr>
          <a:xfrm>
            <a:off x="625475" y="4292600"/>
            <a:ext cx="3895725" cy="1895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spcBef>
                <a:spcPts val="50"/>
              </a:spcBef>
              <a:spcAft>
                <a:spcPts val="1200"/>
              </a:spcAft>
            </a:pPr>
            <a:r>
              <a:rPr lang="zh-CN" altLang="en-US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推算条件：</a:t>
            </a:r>
            <a:endParaRPr lang="zh-CN" altLang="en-US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ts val="5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地球是圆的。</a:t>
            </a:r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spcBef>
                <a:spcPts val="5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亚历山大在赛伊尼正北。</a:t>
            </a:r>
            <a:endParaRPr lang="zh-CN" altLang="en-US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algn="just">
              <a:spcBef>
                <a:spcPts val="50"/>
              </a:spcBef>
              <a:spcAft>
                <a:spcPts val="180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太阳光线是平行的。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模板">
  <a:themeElements>
    <a:clrScheme name="模板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模板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_2">
  <a:themeElements>
    <a:clrScheme name="模板_2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_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模板_2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2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模板">
  <a:themeElements>
    <a:clrScheme name="1_模板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1_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模板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模板_3">
  <a:themeElements>
    <a:clrScheme name="模板_3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_3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模板_3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3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模板_4">
  <a:themeElements>
    <a:clrScheme name="模板_4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_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模板_4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4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模板_5">
  <a:themeElements>
    <a:clrScheme name="模板_5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_5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模板_5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5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5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D:\wen0803\wen\教学\多媒体教学\模板.pot</Template>
  <TotalTime>0</TotalTime>
  <Words>7834</Words>
  <Application>WPS 演示</Application>
  <PresentationFormat>全屏显示(4:3)</PresentationFormat>
  <Paragraphs>696</Paragraphs>
  <Slides>80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80</vt:i4>
      </vt:variant>
    </vt:vector>
  </HeadingPairs>
  <TitlesOfParts>
    <vt:vector size="97" baseType="lpstr">
      <vt:lpstr>Arial</vt:lpstr>
      <vt:lpstr>宋体</vt:lpstr>
      <vt:lpstr>Wingdings</vt:lpstr>
      <vt:lpstr>Times New Roman</vt:lpstr>
      <vt:lpstr>黑体</vt:lpstr>
      <vt:lpstr>Wingdings</vt:lpstr>
      <vt:lpstr>微软雅黑</vt:lpstr>
      <vt:lpstr>Arial Unicode MS</vt:lpstr>
      <vt:lpstr>楷体_GB2312</vt:lpstr>
      <vt:lpstr>新宋体</vt:lpstr>
      <vt:lpstr>Calibri</vt:lpstr>
      <vt:lpstr>模板</vt:lpstr>
      <vt:lpstr>模板_2</vt:lpstr>
      <vt:lpstr>1_模板</vt:lpstr>
      <vt:lpstr>模板_3</vt:lpstr>
      <vt:lpstr>模板_4</vt:lpstr>
      <vt:lpstr>模板_5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wen</dc:creator>
  <cp:lastModifiedBy>lanrender</cp:lastModifiedBy>
  <cp:revision>195</cp:revision>
  <dcterms:created xsi:type="dcterms:W3CDTF">1999-11-03T13:44:00Z</dcterms:created>
  <dcterms:modified xsi:type="dcterms:W3CDTF">2019-09-12T01:52:10Z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